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275" r:id="rId3"/>
    <p:sldId id="274" r:id="rId4"/>
    <p:sldId id="257" r:id="rId5"/>
    <p:sldId id="269" r:id="rId6"/>
    <p:sldId id="273" r:id="rId7"/>
    <p:sldId id="270" r:id="rId8"/>
    <p:sldId id="266" r:id="rId9"/>
    <p:sldId id="271" r:id="rId10"/>
    <p:sldId id="272" r:id="rId11"/>
    <p:sldId id="265" r:id="rId12"/>
    <p:sldId id="276" r:id="rId13"/>
    <p:sldId id="278" r:id="rId14"/>
    <p:sldId id="277" r:id="rId15"/>
    <p:sldId id="279" r:id="rId16"/>
    <p:sldId id="28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9" d="100"/>
          <a:sy n="99" d="100"/>
        </p:scale>
        <p:origin x="-234" y="-10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72BD5F1-4678-4B7A-9AF4-908E4FA723E7}" type="datetimeFigureOut">
              <a:rPr lang="en-GB" smtClean="0"/>
              <a:pPr/>
              <a:t>24/06/2019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D65DA15-09FD-4613-AB38-6E7E17F57469}" type="slidenum">
              <a:rPr lang="en-GB" smtClean="0"/>
              <a:pPr/>
              <a:t>‹#›</a:t>
            </a:fld>
            <a:endParaRPr lang="en-GB"/>
          </a:p>
        </p:txBody>
      </p:sp>
    </p:spTree>
    <p:extLst>
      <p:ext uri="{BB962C8B-B14F-4D97-AF65-F5344CB8AC3E}">
        <p14:creationId xmlns:p14="http://schemas.microsoft.com/office/powerpoint/2010/main" val="3182288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DF4DD0-5324-454F-A0CE-FAA4B0E6D201}" type="datetimeFigureOut">
              <a:rPr lang="en-GB" smtClean="0"/>
              <a:pPr/>
              <a:t>24/06/2019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0E1B14-2777-433E-9294-ABA761EB5A67}" type="slidenum">
              <a:rPr lang="en-GB" smtClean="0"/>
              <a:pPr/>
              <a:t>‹#›</a:t>
            </a:fld>
            <a:endParaRPr lang="en-GB"/>
          </a:p>
        </p:txBody>
      </p:sp>
    </p:spTree>
    <p:extLst>
      <p:ext uri="{BB962C8B-B14F-4D97-AF65-F5344CB8AC3E}">
        <p14:creationId xmlns:p14="http://schemas.microsoft.com/office/powerpoint/2010/main" val="1772040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1.2 How do I know I belong to this school?</a:t>
            </a:r>
            <a:endParaRPr lang="en-GB" dirty="0"/>
          </a:p>
        </p:txBody>
      </p:sp>
      <p:sp>
        <p:nvSpPr>
          <p:cNvPr id="4" name="Slide Number Placeholder 3"/>
          <p:cNvSpPr>
            <a:spLocks noGrp="1"/>
          </p:cNvSpPr>
          <p:nvPr>
            <p:ph type="sldNum" sz="quarter" idx="10"/>
          </p:nvPr>
        </p:nvSpPr>
        <p:spPr/>
        <p:txBody>
          <a:bodyPr/>
          <a:lstStyle/>
          <a:p>
            <a:fld id="{640E1B14-2777-433E-9294-ABA761EB5A67}" type="slidenum">
              <a:rPr lang="en-GB" smtClean="0"/>
              <a:pPr/>
              <a:t>6</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Scenario – imagine that no one else</a:t>
            </a:r>
            <a:r>
              <a:rPr lang="en-GB" baseline="0" dirty="0" smtClean="0"/>
              <a:t> </a:t>
            </a:r>
            <a:r>
              <a:rPr lang="en-GB" dirty="0" smtClean="0"/>
              <a:t>from their Primary school</a:t>
            </a:r>
            <a:r>
              <a:rPr lang="en-GB" baseline="0" dirty="0" smtClean="0"/>
              <a:t> has enrolled at this High School.</a:t>
            </a:r>
            <a:endParaRPr lang="en-GB" dirty="0"/>
          </a:p>
        </p:txBody>
      </p:sp>
      <p:sp>
        <p:nvSpPr>
          <p:cNvPr id="4" name="Slide Number Placeholder 3"/>
          <p:cNvSpPr>
            <a:spLocks noGrp="1"/>
          </p:cNvSpPr>
          <p:nvPr>
            <p:ph type="sldNum" sz="quarter" idx="10"/>
          </p:nvPr>
        </p:nvSpPr>
        <p:spPr/>
        <p:txBody>
          <a:bodyPr/>
          <a:lstStyle/>
          <a:p>
            <a:fld id="{640E1B14-2777-433E-9294-ABA761EB5A67}" type="slidenum">
              <a:rPr lang="en-GB" smtClean="0"/>
              <a:pPr/>
              <a:t>8</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590419a5a1_0_0:notes"/>
          <p:cNvSpPr>
            <a:spLocks noGrp="1" noRot="1" noChangeAspect="1"/>
          </p:cNvSpPr>
          <p:nvPr>
            <p:ph type="sldImg" idx="2"/>
          </p:nvPr>
        </p:nvSpPr>
        <p:spPr>
          <a:xfrm>
            <a:off x="1154113" y="585788"/>
            <a:ext cx="3913187" cy="2933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2" name="Google Shape;222;g590419a5a1_0_0:notes"/>
          <p:cNvSpPr txBox="1">
            <a:spLocks noGrp="1"/>
          </p:cNvSpPr>
          <p:nvPr>
            <p:ph type="body" idx="1"/>
          </p:nvPr>
        </p:nvSpPr>
        <p:spPr>
          <a:xfrm>
            <a:off x="622145" y="3714623"/>
            <a:ext cx="4977300" cy="3519000"/>
          </a:xfrm>
          <a:prstGeom prst="rect">
            <a:avLst/>
          </a:prstGeom>
          <a:noFill/>
          <a:ln>
            <a:noFill/>
          </a:ln>
        </p:spPr>
        <p:txBody>
          <a:bodyPr spcFirstLastPara="1" wrap="square" lIns="80150" tIns="80150" rIns="80150" bIns="8015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49952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20:notes"/>
          <p:cNvSpPr>
            <a:spLocks noGrp="1" noRot="1" noChangeAspect="1"/>
          </p:cNvSpPr>
          <p:nvPr>
            <p:ph type="sldImg" idx="2"/>
          </p:nvPr>
        </p:nvSpPr>
        <p:spPr>
          <a:xfrm>
            <a:off x="1155700" y="585788"/>
            <a:ext cx="3911600" cy="2933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3" name="Google Shape;233;p20:notes"/>
          <p:cNvSpPr txBox="1">
            <a:spLocks noGrp="1"/>
          </p:cNvSpPr>
          <p:nvPr>
            <p:ph type="body" idx="1"/>
          </p:nvPr>
        </p:nvSpPr>
        <p:spPr>
          <a:xfrm>
            <a:off x="622145" y="3714623"/>
            <a:ext cx="4977163" cy="3519116"/>
          </a:xfrm>
          <a:prstGeom prst="rect">
            <a:avLst/>
          </a:prstGeom>
          <a:noFill/>
          <a:ln>
            <a:noFill/>
          </a:ln>
        </p:spPr>
        <p:txBody>
          <a:bodyPr spcFirstLastPara="1" wrap="square" lIns="80150" tIns="80150" rIns="80150" bIns="8015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first session takes as its theme </a:t>
            </a:r>
            <a:r>
              <a:rPr lang="en-GB" sz="1200" i="1" kern="1200" dirty="0" smtClean="0">
                <a:solidFill>
                  <a:schemeClr val="tx1"/>
                </a:solidFill>
                <a:effectLst/>
                <a:latin typeface="+mn-lt"/>
                <a:ea typeface="+mn-ea"/>
                <a:cs typeface="+mn-cs"/>
              </a:rPr>
              <a:t>Belonging.</a:t>
            </a:r>
            <a:r>
              <a:rPr lang="en-GB" sz="1200" kern="1200" dirty="0" smtClean="0">
                <a:solidFill>
                  <a:schemeClr val="tx1"/>
                </a:solidFill>
                <a:effectLst/>
                <a:latin typeface="+mn-lt"/>
                <a:ea typeface="+mn-ea"/>
                <a:cs typeface="+mn-cs"/>
              </a:rPr>
              <a:t> Students are encouraged to explore what this means, and how we gradually move from being simply located in a place, to </a:t>
            </a:r>
            <a:r>
              <a:rPr lang="en-GB" sz="1200" i="1" kern="1200" dirty="0" smtClean="0">
                <a:solidFill>
                  <a:schemeClr val="tx1"/>
                </a:solidFill>
                <a:effectLst/>
                <a:latin typeface="+mn-lt"/>
                <a:ea typeface="+mn-ea"/>
                <a:cs typeface="+mn-cs"/>
              </a:rPr>
              <a:t>belonging</a:t>
            </a:r>
            <a:r>
              <a:rPr lang="en-GB" sz="1200" kern="1200" dirty="0" smtClean="0">
                <a:solidFill>
                  <a:schemeClr val="tx1"/>
                </a:solidFill>
                <a:effectLst/>
                <a:latin typeface="+mn-lt"/>
                <a:ea typeface="+mn-ea"/>
                <a:cs typeface="+mn-cs"/>
              </a:rPr>
              <a:t> to a place (or community); Being at Home in a Place. The responsibilities of those who are already established in the community or location as well as the newly arrived person is explored, with the aim of identifying how we help each other to Belong. </a:t>
            </a:r>
            <a:r>
              <a:rPr lang="en-GB" sz="1200" kern="1200" smtClean="0">
                <a:solidFill>
                  <a:schemeClr val="tx1"/>
                </a:solidFill>
                <a:effectLst/>
                <a:latin typeface="+mn-lt"/>
                <a:ea typeface="+mn-ea"/>
                <a:cs typeface="+mn-cs"/>
              </a:rPr>
              <a:t>The example of year 6 into year 7 is used.</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91367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21:notes"/>
          <p:cNvSpPr>
            <a:spLocks noGrp="1" noRot="1" noChangeAspect="1"/>
          </p:cNvSpPr>
          <p:nvPr>
            <p:ph type="sldImg" idx="2"/>
          </p:nvPr>
        </p:nvSpPr>
        <p:spPr>
          <a:xfrm>
            <a:off x="1155700" y="585788"/>
            <a:ext cx="3911600" cy="2933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8" name="Google Shape;258;p21:notes"/>
          <p:cNvSpPr txBox="1">
            <a:spLocks noGrp="1"/>
          </p:cNvSpPr>
          <p:nvPr>
            <p:ph type="body" idx="1"/>
          </p:nvPr>
        </p:nvSpPr>
        <p:spPr>
          <a:xfrm>
            <a:off x="622145" y="3714623"/>
            <a:ext cx="4977163" cy="3519116"/>
          </a:xfrm>
          <a:prstGeom prst="rect">
            <a:avLst/>
          </a:prstGeom>
          <a:noFill/>
          <a:ln>
            <a:noFill/>
          </a:ln>
        </p:spPr>
        <p:txBody>
          <a:bodyPr spcFirstLastPara="1" wrap="square" lIns="80150" tIns="80150" rIns="80150" bIns="80150" anchor="t" anchorCtr="0">
            <a:noAutofit/>
          </a:bodyPr>
          <a:lstStyle/>
          <a:p>
            <a:pPr marL="0" lvl="0" indent="0" algn="l" rtl="0">
              <a:spcBef>
                <a:spcPts val="0"/>
              </a:spcBef>
              <a:spcAft>
                <a:spcPts val="0"/>
              </a:spcAft>
              <a:buNone/>
            </a:pPr>
            <a:r>
              <a:rPr lang="en-GB" sz="1200" dirty="0" smtClean="0">
                <a:solidFill>
                  <a:schemeClr val="dk1"/>
                </a:solidFill>
                <a:latin typeface="Calibri"/>
                <a:ea typeface="Calibri"/>
                <a:cs typeface="Calibri"/>
                <a:sym typeface="Calibri"/>
              </a:rPr>
              <a:t>.</a:t>
            </a:r>
            <a:endParaRPr dirty="0"/>
          </a:p>
        </p:txBody>
      </p:sp>
    </p:spTree>
    <p:extLst>
      <p:ext uri="{BB962C8B-B14F-4D97-AF65-F5344CB8AC3E}">
        <p14:creationId xmlns:p14="http://schemas.microsoft.com/office/powerpoint/2010/main" val="1091176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21:notes"/>
          <p:cNvSpPr>
            <a:spLocks noGrp="1" noRot="1" noChangeAspect="1"/>
          </p:cNvSpPr>
          <p:nvPr>
            <p:ph type="sldImg" idx="2"/>
          </p:nvPr>
        </p:nvSpPr>
        <p:spPr>
          <a:xfrm>
            <a:off x="1155700" y="585788"/>
            <a:ext cx="3911600" cy="2933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8" name="Google Shape;258;p21:notes"/>
          <p:cNvSpPr txBox="1">
            <a:spLocks noGrp="1"/>
          </p:cNvSpPr>
          <p:nvPr>
            <p:ph type="body" idx="1"/>
          </p:nvPr>
        </p:nvSpPr>
        <p:spPr>
          <a:xfrm>
            <a:off x="622145" y="3714623"/>
            <a:ext cx="4977163" cy="3519116"/>
          </a:xfrm>
          <a:prstGeom prst="rect">
            <a:avLst/>
          </a:prstGeom>
          <a:noFill/>
          <a:ln>
            <a:noFill/>
          </a:ln>
        </p:spPr>
        <p:txBody>
          <a:bodyPr spcFirstLastPara="1" wrap="square" lIns="80150" tIns="80150" rIns="80150" bIns="80150" anchor="t" anchorCtr="0">
            <a:noAutofit/>
          </a:bodyPr>
          <a:lstStyle/>
          <a:p>
            <a:pPr marL="0" lvl="0" indent="0" algn="l" rtl="0">
              <a:spcBef>
                <a:spcPts val="0"/>
              </a:spcBef>
              <a:spcAft>
                <a:spcPts val="0"/>
              </a:spcAft>
              <a:buNone/>
            </a:pPr>
            <a:r>
              <a:rPr lang="en-GB" sz="1200" dirty="0" smtClean="0">
                <a:solidFill>
                  <a:schemeClr val="dk1"/>
                </a:solidFill>
                <a:latin typeface="Calibri"/>
                <a:ea typeface="Calibri"/>
                <a:cs typeface="Calibri"/>
                <a:sym typeface="Calibri"/>
              </a:rPr>
              <a:t>.</a:t>
            </a:r>
            <a:endParaRPr dirty="0"/>
          </a:p>
        </p:txBody>
      </p:sp>
    </p:spTree>
    <p:extLst>
      <p:ext uri="{BB962C8B-B14F-4D97-AF65-F5344CB8AC3E}">
        <p14:creationId xmlns:p14="http://schemas.microsoft.com/office/powerpoint/2010/main" val="12858711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21:notes"/>
          <p:cNvSpPr>
            <a:spLocks noGrp="1" noRot="1" noChangeAspect="1"/>
          </p:cNvSpPr>
          <p:nvPr>
            <p:ph type="sldImg" idx="2"/>
          </p:nvPr>
        </p:nvSpPr>
        <p:spPr>
          <a:xfrm>
            <a:off x="1155700" y="585788"/>
            <a:ext cx="3911600" cy="2933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8" name="Google Shape;258;p21:notes"/>
          <p:cNvSpPr txBox="1">
            <a:spLocks noGrp="1"/>
          </p:cNvSpPr>
          <p:nvPr>
            <p:ph type="body" idx="1"/>
          </p:nvPr>
        </p:nvSpPr>
        <p:spPr>
          <a:xfrm>
            <a:off x="622145" y="3714623"/>
            <a:ext cx="4977163" cy="3519116"/>
          </a:xfrm>
          <a:prstGeom prst="rect">
            <a:avLst/>
          </a:prstGeom>
          <a:noFill/>
          <a:ln>
            <a:noFill/>
          </a:ln>
        </p:spPr>
        <p:txBody>
          <a:bodyPr spcFirstLastPara="1" wrap="square" lIns="80150" tIns="80150" rIns="80150" bIns="80150" anchor="t" anchorCtr="0">
            <a:noAutofit/>
          </a:bodyPr>
          <a:lstStyle/>
          <a:p>
            <a:pPr marL="0" lvl="0" indent="0" algn="l" rtl="0">
              <a:spcBef>
                <a:spcPts val="0"/>
              </a:spcBef>
              <a:spcAft>
                <a:spcPts val="0"/>
              </a:spcAft>
              <a:buNone/>
            </a:pPr>
            <a:r>
              <a:rPr lang="en-GB" sz="1200" dirty="0" smtClean="0">
                <a:solidFill>
                  <a:schemeClr val="dk1"/>
                </a:solidFill>
                <a:latin typeface="Calibri"/>
                <a:ea typeface="Calibri"/>
                <a:cs typeface="Calibri"/>
                <a:sym typeface="Calibri"/>
              </a:rPr>
              <a:t>.</a:t>
            </a:r>
            <a:endParaRPr dirty="0"/>
          </a:p>
        </p:txBody>
      </p:sp>
    </p:spTree>
    <p:extLst>
      <p:ext uri="{BB962C8B-B14F-4D97-AF65-F5344CB8AC3E}">
        <p14:creationId xmlns:p14="http://schemas.microsoft.com/office/powerpoint/2010/main" val="28212022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BAE56EE-9549-45A0-BBA2-AEB39735062A}" type="datetimeFigureOut">
              <a:rPr lang="en-GB" smtClean="0"/>
              <a:pPr/>
              <a:t>24/06/2019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7328E5-24CB-4E61-9CBE-424E1B15B3F2}"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BAE56EE-9549-45A0-BBA2-AEB39735062A}" type="datetimeFigureOut">
              <a:rPr lang="en-GB" smtClean="0"/>
              <a:pPr/>
              <a:t>24/06/2019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7328E5-24CB-4E61-9CBE-424E1B15B3F2}"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BAE56EE-9549-45A0-BBA2-AEB39735062A}" type="datetimeFigureOut">
              <a:rPr lang="en-GB" smtClean="0"/>
              <a:pPr/>
              <a:t>24/06/2019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7328E5-24CB-4E61-9CBE-424E1B15B3F2}"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BAE56EE-9549-45A0-BBA2-AEB39735062A}" type="datetimeFigureOut">
              <a:rPr lang="en-GB" smtClean="0"/>
              <a:pPr/>
              <a:t>24/06/2019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7328E5-24CB-4E61-9CBE-424E1B15B3F2}"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AE56EE-9549-45A0-BBA2-AEB39735062A}" type="datetimeFigureOut">
              <a:rPr lang="en-GB" smtClean="0"/>
              <a:pPr/>
              <a:t>24/06/2019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7328E5-24CB-4E61-9CBE-424E1B15B3F2}"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BAE56EE-9549-45A0-BBA2-AEB39735062A}" type="datetimeFigureOut">
              <a:rPr lang="en-GB" smtClean="0"/>
              <a:pPr/>
              <a:t>24/06/2019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17328E5-24CB-4E61-9CBE-424E1B15B3F2}"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BAE56EE-9549-45A0-BBA2-AEB39735062A}" type="datetimeFigureOut">
              <a:rPr lang="en-GB" smtClean="0"/>
              <a:pPr/>
              <a:t>24/06/2019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17328E5-24CB-4E61-9CBE-424E1B15B3F2}"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BAE56EE-9549-45A0-BBA2-AEB39735062A}" type="datetimeFigureOut">
              <a:rPr lang="en-GB" smtClean="0"/>
              <a:pPr/>
              <a:t>24/06/2019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17328E5-24CB-4E61-9CBE-424E1B15B3F2}"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AE56EE-9549-45A0-BBA2-AEB39735062A}" type="datetimeFigureOut">
              <a:rPr lang="en-GB" smtClean="0"/>
              <a:pPr/>
              <a:t>24/06/2019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17328E5-24CB-4E61-9CBE-424E1B15B3F2}"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AE56EE-9549-45A0-BBA2-AEB39735062A}" type="datetimeFigureOut">
              <a:rPr lang="en-GB" smtClean="0"/>
              <a:pPr/>
              <a:t>24/06/2019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17328E5-24CB-4E61-9CBE-424E1B15B3F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AE56EE-9549-45A0-BBA2-AEB39735062A}" type="datetimeFigureOut">
              <a:rPr lang="en-GB" smtClean="0"/>
              <a:pPr/>
              <a:t>24/06/2019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17328E5-24CB-4E61-9CBE-424E1B15B3F2}"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AE56EE-9549-45A0-BBA2-AEB39735062A}" type="datetimeFigureOut">
              <a:rPr lang="en-GB" smtClean="0"/>
              <a:pPr/>
              <a:t>24/06/2019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7328E5-24CB-4E61-9CBE-424E1B15B3F2}"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9512" y="188640"/>
            <a:ext cx="8856984" cy="6336704"/>
          </a:xfrm>
          <a:prstGeom prst="rect">
            <a:avLst/>
          </a:prstGeom>
          <a:solidFill>
            <a:schemeClr val="bg1"/>
          </a:solidFill>
          <a:ln cmpd="sng">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p:txBody>
          <a:bodyPr>
            <a:normAutofit fontScale="90000"/>
          </a:bodyPr>
          <a:lstStyle/>
          <a:p>
            <a:r>
              <a:rPr lang="en-GB" dirty="0" smtClean="0"/>
              <a:t>Economic Migration Asylum Seekers </a:t>
            </a:r>
            <a:br>
              <a:rPr lang="en-GB" dirty="0" smtClean="0"/>
            </a:br>
            <a:r>
              <a:rPr lang="en-GB" dirty="0" smtClean="0"/>
              <a:t>Lesson  1</a:t>
            </a:r>
            <a:endParaRPr lang="en-GB" dirty="0"/>
          </a:p>
        </p:txBody>
      </p:sp>
      <p:sp>
        <p:nvSpPr>
          <p:cNvPr id="3" name="Subtitle 2"/>
          <p:cNvSpPr>
            <a:spLocks noGrp="1"/>
          </p:cNvSpPr>
          <p:nvPr>
            <p:ph type="subTitle" idx="1"/>
          </p:nvPr>
        </p:nvSpPr>
        <p:spPr/>
        <p:txBody>
          <a:bodyPr/>
          <a:lstStyle/>
          <a:p>
            <a:r>
              <a:rPr lang="en-GB" dirty="0" smtClean="0">
                <a:solidFill>
                  <a:schemeClr val="tx1"/>
                </a:solidFill>
              </a:rPr>
              <a:t>Belonging</a:t>
            </a:r>
            <a:endParaRPr lang="en-GB" dirty="0">
              <a:solidFill>
                <a:schemeClr val="tx1"/>
              </a:solidFill>
            </a:endParaRPr>
          </a:p>
        </p:txBody>
      </p:sp>
      <p:pic>
        <p:nvPicPr>
          <p:cNvPr id="4" name="Picture 3"/>
          <p:cNvPicPr>
            <a:picLocks noChangeAspect="1"/>
          </p:cNvPicPr>
          <p:nvPr/>
        </p:nvPicPr>
        <p:blipFill>
          <a:blip r:embed="rId2"/>
          <a:stretch>
            <a:fillRect/>
          </a:stretch>
        </p:blipFill>
        <p:spPr>
          <a:xfrm>
            <a:off x="2843808" y="619159"/>
            <a:ext cx="3546424" cy="122398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188640"/>
            <a:ext cx="8856984" cy="6336704"/>
          </a:xfrm>
          <a:prstGeom prst="rect">
            <a:avLst/>
          </a:prstGeom>
          <a:solidFill>
            <a:schemeClr val="bg1"/>
          </a:solidFill>
          <a:ln cmpd="sng">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GB" dirty="0" smtClean="0"/>
              <a:t>Create a </a:t>
            </a:r>
            <a:r>
              <a:rPr lang="en-GB" dirty="0" smtClean="0">
                <a:solidFill>
                  <a:srgbClr val="C00000"/>
                </a:solidFill>
              </a:rPr>
              <a:t>Welcome</a:t>
            </a:r>
            <a:r>
              <a:rPr lang="en-GB" dirty="0" smtClean="0"/>
              <a:t> leaflet!</a:t>
            </a:r>
            <a:endParaRPr lang="en-GB" dirty="0"/>
          </a:p>
        </p:txBody>
      </p:sp>
      <p:sp>
        <p:nvSpPr>
          <p:cNvPr id="3" name="Content Placeholder 2"/>
          <p:cNvSpPr>
            <a:spLocks noGrp="1"/>
          </p:cNvSpPr>
          <p:nvPr>
            <p:ph idx="1"/>
          </p:nvPr>
        </p:nvSpPr>
        <p:spPr/>
        <p:txBody>
          <a:bodyPr/>
          <a:lstStyle/>
          <a:p>
            <a:pPr lvl="0">
              <a:buNone/>
            </a:pPr>
            <a:r>
              <a:rPr lang="en-GB" dirty="0" smtClean="0"/>
              <a:t>How to get the most out of your time in our school!</a:t>
            </a:r>
          </a:p>
          <a:p>
            <a:pPr lvl="0"/>
            <a:endParaRPr lang="en-GB" dirty="0" smtClean="0"/>
          </a:p>
          <a:p>
            <a:pPr lvl="0"/>
            <a:r>
              <a:rPr lang="en-GB" dirty="0" smtClean="0"/>
              <a:t>Include your top tips</a:t>
            </a:r>
          </a:p>
          <a:p>
            <a:pPr lvl="0"/>
            <a:r>
              <a:rPr lang="en-GB" dirty="0" smtClean="0"/>
              <a:t>The 10 best things about our school</a:t>
            </a:r>
          </a:p>
          <a:p>
            <a:pPr lvl="0"/>
            <a:r>
              <a:rPr lang="en-GB" dirty="0" smtClean="0"/>
              <a:t>Where to get help, and who will help</a:t>
            </a:r>
          </a:p>
          <a:p>
            <a:pPr>
              <a:buNone/>
            </a:pP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188640"/>
            <a:ext cx="8856984" cy="6336704"/>
          </a:xfrm>
          <a:prstGeom prst="rect">
            <a:avLst/>
          </a:prstGeom>
          <a:solidFill>
            <a:schemeClr val="bg1"/>
          </a:solidFill>
          <a:ln cmpd="sng">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GB" dirty="0" smtClean="0"/>
              <a:t>Further Thinking</a:t>
            </a:r>
            <a:endParaRPr lang="en-GB" dirty="0"/>
          </a:p>
        </p:txBody>
      </p:sp>
      <p:sp>
        <p:nvSpPr>
          <p:cNvPr id="3" name="Content Placeholder 2"/>
          <p:cNvSpPr>
            <a:spLocks noGrp="1"/>
          </p:cNvSpPr>
          <p:nvPr>
            <p:ph idx="1"/>
          </p:nvPr>
        </p:nvSpPr>
        <p:spPr/>
        <p:txBody>
          <a:bodyPr/>
          <a:lstStyle/>
          <a:p>
            <a:pPr lvl="0"/>
            <a:r>
              <a:rPr lang="en-GB" dirty="0" smtClean="0"/>
              <a:t>What does it mean to ‘not belong’ anywhere? </a:t>
            </a:r>
          </a:p>
          <a:p>
            <a:pPr lvl="0"/>
            <a:endParaRPr lang="en-GB" dirty="0" smtClean="0"/>
          </a:p>
          <a:p>
            <a:pPr lvl="0"/>
            <a:r>
              <a:rPr lang="en-GB" dirty="0" smtClean="0"/>
              <a:t>What would that be like?</a:t>
            </a:r>
          </a:p>
          <a:p>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pic>
        <p:nvPicPr>
          <p:cNvPr id="224" name="Google Shape;224;p31"/>
          <p:cNvPicPr preferRelativeResize="0"/>
          <p:nvPr/>
        </p:nvPicPr>
        <p:blipFill rotWithShape="1">
          <a:blip r:embed="rId3">
            <a:alphaModFix/>
          </a:blip>
          <a:srcRect/>
          <a:stretch/>
        </p:blipFill>
        <p:spPr>
          <a:xfrm>
            <a:off x="7375253" y="307038"/>
            <a:ext cx="1379321" cy="474154"/>
          </a:xfrm>
          <a:prstGeom prst="rect">
            <a:avLst/>
          </a:prstGeom>
          <a:noFill/>
          <a:ln>
            <a:noFill/>
          </a:ln>
        </p:spPr>
      </p:pic>
      <p:sp>
        <p:nvSpPr>
          <p:cNvPr id="225" name="Google Shape;225;p31"/>
          <p:cNvSpPr/>
          <p:nvPr/>
        </p:nvSpPr>
        <p:spPr>
          <a:xfrm rot="10800000" flipH="1">
            <a:off x="366746" y="922257"/>
            <a:ext cx="8394600" cy="46500"/>
          </a:xfrm>
          <a:prstGeom prst="rect">
            <a:avLst/>
          </a:prstGeom>
          <a:solidFill>
            <a:srgbClr val="A98278"/>
          </a:solidFill>
          <a:ln>
            <a:noFill/>
          </a:ln>
        </p:spPr>
        <p:txBody>
          <a:bodyPr spcFirstLastPara="1" wrap="square" lIns="80150" tIns="80150" rIns="80150" bIns="80150" anchor="ctr" anchorCtr="0">
            <a:noAutofit/>
          </a:bodyPr>
          <a:lstStyle/>
          <a:p>
            <a:pPr marL="0" marR="0" lvl="0" indent="0" algn="l" rtl="0">
              <a:spcBef>
                <a:spcPts val="0"/>
              </a:spcBef>
              <a:spcAft>
                <a:spcPts val="0"/>
              </a:spcAft>
              <a:buNone/>
            </a:pPr>
            <a:endParaRPr sz="1800">
              <a:solidFill>
                <a:srgbClr val="A98278"/>
              </a:solidFill>
              <a:latin typeface="Calibri"/>
              <a:ea typeface="Calibri"/>
              <a:cs typeface="Calibri"/>
              <a:sym typeface="Calibri"/>
            </a:endParaRPr>
          </a:p>
        </p:txBody>
      </p:sp>
      <p:sp>
        <p:nvSpPr>
          <p:cNvPr id="226" name="Google Shape;226;p31"/>
          <p:cNvSpPr/>
          <p:nvPr/>
        </p:nvSpPr>
        <p:spPr>
          <a:xfrm rot="10800000" flipH="1">
            <a:off x="366746" y="6452437"/>
            <a:ext cx="8394600" cy="46500"/>
          </a:xfrm>
          <a:prstGeom prst="rect">
            <a:avLst/>
          </a:prstGeom>
          <a:solidFill>
            <a:srgbClr val="A98278"/>
          </a:solidFill>
          <a:ln>
            <a:noFill/>
          </a:ln>
        </p:spPr>
        <p:txBody>
          <a:bodyPr spcFirstLastPara="1" wrap="square" lIns="80150" tIns="80150" rIns="80150" bIns="80150" anchor="ctr" anchorCtr="0">
            <a:noAutofit/>
          </a:bodyPr>
          <a:lstStyle/>
          <a:p>
            <a:pPr marL="0" marR="0" lvl="0" indent="0" algn="l" rtl="0">
              <a:spcBef>
                <a:spcPts val="0"/>
              </a:spcBef>
              <a:spcAft>
                <a:spcPts val="0"/>
              </a:spcAft>
              <a:buNone/>
            </a:pPr>
            <a:endParaRPr sz="1800">
              <a:solidFill>
                <a:srgbClr val="A98278"/>
              </a:solidFill>
              <a:latin typeface="Calibri"/>
              <a:ea typeface="Calibri"/>
              <a:cs typeface="Calibri"/>
              <a:sym typeface="Calibri"/>
            </a:endParaRPr>
          </a:p>
        </p:txBody>
      </p:sp>
      <p:sp>
        <p:nvSpPr>
          <p:cNvPr id="227" name="Google Shape;227;p31"/>
          <p:cNvSpPr txBox="1"/>
          <p:nvPr/>
        </p:nvSpPr>
        <p:spPr>
          <a:xfrm>
            <a:off x="1614652" y="2420888"/>
            <a:ext cx="4582500" cy="1155300"/>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r>
              <a:rPr lang="en-GB" sz="2600" i="1" dirty="0">
                <a:solidFill>
                  <a:schemeClr val="dk2"/>
                </a:solidFill>
                <a:latin typeface="Raleway"/>
                <a:ea typeface="Raleway"/>
                <a:cs typeface="Raleway"/>
                <a:sym typeface="Raleway"/>
              </a:rPr>
              <a:t>           MENTAL </a:t>
            </a:r>
            <a:r>
              <a:rPr lang="en-GB" sz="2600" i="1" dirty="0" smtClean="0">
                <a:solidFill>
                  <a:schemeClr val="dk2"/>
                </a:solidFill>
                <a:latin typeface="Raleway"/>
                <a:ea typeface="Raleway"/>
                <a:cs typeface="Raleway"/>
                <a:sym typeface="Raleway"/>
              </a:rPr>
              <a:t>MAP</a:t>
            </a:r>
          </a:p>
          <a:p>
            <a:pPr lvl="0"/>
            <a:r>
              <a:rPr lang="en-GB" sz="2600" i="1" dirty="0" smtClean="0">
                <a:solidFill>
                  <a:schemeClr val="dk2"/>
                </a:solidFill>
                <a:latin typeface="Raleway"/>
                <a:ea typeface="Raleway"/>
                <a:cs typeface="Raleway"/>
                <a:sym typeface="Raleway"/>
              </a:rPr>
              <a:t>     </a:t>
            </a:r>
            <a:r>
              <a:rPr lang="en-GB" dirty="0" smtClean="0">
                <a:sym typeface="Raleway"/>
              </a:rPr>
              <a:t>H</a:t>
            </a:r>
            <a:r>
              <a:rPr lang="en-GB" dirty="0" smtClean="0"/>
              <a:t>ow </a:t>
            </a:r>
            <a:r>
              <a:rPr lang="en-GB" dirty="0"/>
              <a:t>would you explain </a:t>
            </a:r>
            <a:r>
              <a:rPr lang="en-GB" dirty="0" smtClean="0"/>
              <a:t>belonging?  </a:t>
            </a:r>
            <a:endParaRPr dirty="0"/>
          </a:p>
        </p:txBody>
      </p:sp>
      <p:sp>
        <p:nvSpPr>
          <p:cNvPr id="228" name="Google Shape;228;p31"/>
          <p:cNvSpPr txBox="1"/>
          <p:nvPr/>
        </p:nvSpPr>
        <p:spPr>
          <a:xfrm>
            <a:off x="4617942" y="337426"/>
            <a:ext cx="1597800" cy="474000"/>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r>
              <a:rPr lang="en-GB" sz="1900" b="1" dirty="0">
                <a:solidFill>
                  <a:srgbClr val="595959"/>
                </a:solidFill>
                <a:latin typeface="Prompt"/>
                <a:ea typeface="Prompt"/>
                <a:cs typeface="Prompt"/>
                <a:sym typeface="Prompt"/>
              </a:rPr>
              <a:t>DIAGRAM</a:t>
            </a:r>
            <a:endParaRPr sz="1900" b="1" dirty="0">
              <a:solidFill>
                <a:srgbClr val="595959"/>
              </a:solidFill>
              <a:latin typeface="Prompt"/>
              <a:ea typeface="Prompt"/>
              <a:cs typeface="Prompt"/>
              <a:sym typeface="Prompt"/>
            </a:endParaRPr>
          </a:p>
        </p:txBody>
      </p:sp>
      <p:sp>
        <p:nvSpPr>
          <p:cNvPr id="229" name="Google Shape;229;p31"/>
          <p:cNvSpPr txBox="1"/>
          <p:nvPr/>
        </p:nvSpPr>
        <p:spPr>
          <a:xfrm>
            <a:off x="107504" y="84326"/>
            <a:ext cx="4510437" cy="837929"/>
          </a:xfrm>
          <a:prstGeom prst="rect">
            <a:avLst/>
          </a:prstGeom>
          <a:solidFill>
            <a:schemeClr val="bg2">
              <a:lumMod val="50000"/>
            </a:schemeClr>
          </a:solidFill>
          <a:ln>
            <a:noFill/>
          </a:ln>
        </p:spPr>
        <p:txBody>
          <a:bodyPr spcFirstLastPara="1" wrap="square" lIns="80150" tIns="80150" rIns="80150" bIns="80150" anchor="t" anchorCtr="0">
            <a:noAutofit/>
          </a:bodyPr>
          <a:lstStyle/>
          <a:p>
            <a:pPr marL="0" marR="0" lvl="0" indent="0" algn="l" rtl="0">
              <a:spcBef>
                <a:spcPts val="0"/>
              </a:spcBef>
              <a:spcAft>
                <a:spcPts val="0"/>
              </a:spcAft>
              <a:buNone/>
            </a:pPr>
            <a:r>
              <a:rPr lang="en-GB" sz="1200" b="1" dirty="0">
                <a:solidFill>
                  <a:schemeClr val="bg1"/>
                </a:solidFill>
                <a:latin typeface="Prompt"/>
                <a:ea typeface="Prompt"/>
                <a:cs typeface="Prompt"/>
                <a:sym typeface="Prompt"/>
              </a:rPr>
              <a:t>// </a:t>
            </a:r>
            <a:r>
              <a:rPr lang="en-GB" sz="1200" b="1" dirty="0" smtClean="0">
                <a:solidFill>
                  <a:schemeClr val="bg1"/>
                </a:solidFill>
                <a:latin typeface="Prompt"/>
                <a:ea typeface="Prompt"/>
                <a:cs typeface="Prompt"/>
                <a:sym typeface="Prompt"/>
              </a:rPr>
              <a:t>//</a:t>
            </a:r>
            <a:endParaRPr sz="1200" dirty="0">
              <a:solidFill>
                <a:schemeClr val="bg1"/>
              </a:solidFill>
              <a:latin typeface="Arial"/>
              <a:ea typeface="Arial"/>
              <a:cs typeface="Arial"/>
              <a:sym typeface="Arial"/>
            </a:endParaRPr>
          </a:p>
          <a:p>
            <a:pPr marL="0" marR="0" lvl="0" indent="0" algn="l" rtl="0">
              <a:spcBef>
                <a:spcPts val="0"/>
              </a:spcBef>
              <a:spcAft>
                <a:spcPts val="0"/>
              </a:spcAft>
              <a:buNone/>
            </a:pPr>
            <a:r>
              <a:rPr lang="en-GB" sz="1800" b="1" dirty="0">
                <a:solidFill>
                  <a:schemeClr val="bg1"/>
                </a:solidFill>
                <a:latin typeface="Prompt"/>
                <a:ea typeface="Prompt"/>
                <a:cs typeface="Prompt"/>
                <a:sym typeface="Prompt"/>
              </a:rPr>
              <a:t>Teaching Learning </a:t>
            </a:r>
            <a:r>
              <a:rPr lang="en-GB" sz="1800" b="1" dirty="0" smtClean="0">
                <a:solidFill>
                  <a:schemeClr val="bg1"/>
                </a:solidFill>
                <a:latin typeface="Prompt"/>
                <a:ea typeface="Prompt"/>
                <a:cs typeface="Prompt"/>
                <a:sym typeface="Prompt"/>
              </a:rPr>
              <a:t>Unit Lesson 1 Asylum Seekers  </a:t>
            </a:r>
            <a:endParaRPr sz="1200" dirty="0">
              <a:solidFill>
                <a:schemeClr val="bg1"/>
              </a:solidFill>
              <a:latin typeface="Arial"/>
              <a:ea typeface="Arial"/>
              <a:cs typeface="Arial"/>
              <a:sym typeface="Arial"/>
            </a:endParaRPr>
          </a:p>
        </p:txBody>
      </p:sp>
      <p:pic>
        <p:nvPicPr>
          <p:cNvPr id="230" name="Google Shape;230;p31"/>
          <p:cNvPicPr preferRelativeResize="0"/>
          <p:nvPr/>
        </p:nvPicPr>
        <p:blipFill rotWithShape="1">
          <a:blip r:embed="rId4">
            <a:alphaModFix/>
          </a:blip>
          <a:srcRect/>
          <a:stretch/>
        </p:blipFill>
        <p:spPr>
          <a:xfrm>
            <a:off x="7937211" y="6093970"/>
            <a:ext cx="817363" cy="303452"/>
          </a:xfrm>
          <a:prstGeom prst="rect">
            <a:avLst/>
          </a:prstGeom>
          <a:noFill/>
          <a:ln>
            <a:noFill/>
          </a:ln>
        </p:spPr>
      </p:pic>
    </p:spTree>
    <p:extLst>
      <p:ext uri="{BB962C8B-B14F-4D97-AF65-F5344CB8AC3E}">
        <p14:creationId xmlns:p14="http://schemas.microsoft.com/office/powerpoint/2010/main" val="13070458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6" name="Google Shape;236;p32"/>
          <p:cNvSpPr txBox="1"/>
          <p:nvPr/>
        </p:nvSpPr>
        <p:spPr>
          <a:xfrm>
            <a:off x="6516215" y="1500458"/>
            <a:ext cx="1606899" cy="895661"/>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endParaRPr sz="1000">
              <a:solidFill>
                <a:schemeClr val="dk2"/>
              </a:solidFill>
              <a:latin typeface="Raleway ExtraBold"/>
              <a:ea typeface="Raleway ExtraBold"/>
              <a:cs typeface="Raleway ExtraBold"/>
              <a:sym typeface="Raleway ExtraBold"/>
            </a:endParaRPr>
          </a:p>
          <a:p>
            <a:pPr marL="0" marR="0" lvl="0" indent="0" algn="l" rtl="0">
              <a:spcBef>
                <a:spcPts val="0"/>
              </a:spcBef>
              <a:spcAft>
                <a:spcPts val="0"/>
              </a:spcAft>
              <a:buNone/>
            </a:pPr>
            <a:endParaRPr sz="1200" b="1">
              <a:solidFill>
                <a:srgbClr val="3174BA"/>
              </a:solidFill>
              <a:latin typeface="Prompt"/>
              <a:ea typeface="Prompt"/>
              <a:cs typeface="Prompt"/>
              <a:sym typeface="Prompt"/>
            </a:endParaRPr>
          </a:p>
        </p:txBody>
      </p:sp>
      <p:pic>
        <p:nvPicPr>
          <p:cNvPr id="237" name="Google Shape;237;p32"/>
          <p:cNvPicPr preferRelativeResize="0"/>
          <p:nvPr/>
        </p:nvPicPr>
        <p:blipFill rotWithShape="1">
          <a:blip r:embed="rId3">
            <a:alphaModFix/>
          </a:blip>
          <a:srcRect/>
          <a:stretch/>
        </p:blipFill>
        <p:spPr>
          <a:xfrm>
            <a:off x="7375258" y="292952"/>
            <a:ext cx="1379321" cy="474154"/>
          </a:xfrm>
          <a:prstGeom prst="rect">
            <a:avLst/>
          </a:prstGeom>
          <a:noFill/>
          <a:ln>
            <a:noFill/>
          </a:ln>
        </p:spPr>
      </p:pic>
      <p:sp>
        <p:nvSpPr>
          <p:cNvPr id="238" name="Google Shape;238;p32"/>
          <p:cNvSpPr txBox="1"/>
          <p:nvPr/>
        </p:nvSpPr>
        <p:spPr>
          <a:xfrm>
            <a:off x="174638" y="971683"/>
            <a:ext cx="983348" cy="303452"/>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r>
              <a:rPr lang="en-GB" sz="1100" b="1" dirty="0">
                <a:solidFill>
                  <a:srgbClr val="A98278"/>
                </a:solidFill>
                <a:latin typeface="Prompt"/>
                <a:ea typeface="Prompt"/>
                <a:cs typeface="Prompt"/>
                <a:sym typeface="Prompt"/>
              </a:rPr>
              <a:t>DURATION</a:t>
            </a:r>
            <a:endParaRPr sz="1100" dirty="0">
              <a:solidFill>
                <a:srgbClr val="A98278"/>
              </a:solidFill>
              <a:latin typeface="Arial"/>
              <a:ea typeface="Arial"/>
              <a:cs typeface="Arial"/>
              <a:sym typeface="Arial"/>
            </a:endParaRPr>
          </a:p>
          <a:p>
            <a:pPr marL="0" marR="0" lvl="0" indent="0" algn="l" rtl="0">
              <a:spcBef>
                <a:spcPts val="0"/>
              </a:spcBef>
              <a:spcAft>
                <a:spcPts val="0"/>
              </a:spcAft>
              <a:buNone/>
            </a:pPr>
            <a:endParaRPr sz="1200" b="1" dirty="0">
              <a:solidFill>
                <a:srgbClr val="3174BA"/>
              </a:solidFill>
              <a:latin typeface="Prompt"/>
              <a:ea typeface="Prompt"/>
              <a:cs typeface="Prompt"/>
              <a:sym typeface="Prompt"/>
            </a:endParaRPr>
          </a:p>
        </p:txBody>
      </p:sp>
      <p:sp>
        <p:nvSpPr>
          <p:cNvPr id="240" name="Google Shape;240;p32"/>
          <p:cNvSpPr txBox="1"/>
          <p:nvPr/>
        </p:nvSpPr>
        <p:spPr>
          <a:xfrm>
            <a:off x="1331639" y="902668"/>
            <a:ext cx="4623183" cy="707776"/>
          </a:xfrm>
          <a:prstGeom prst="rect">
            <a:avLst/>
          </a:prstGeom>
          <a:solidFill>
            <a:schemeClr val="accent1">
              <a:lumMod val="40000"/>
              <a:lumOff val="60000"/>
            </a:schemeClr>
          </a:solidFill>
          <a:ln>
            <a:noFill/>
          </a:ln>
        </p:spPr>
        <p:txBody>
          <a:bodyPr spcFirstLastPara="1" wrap="square" lIns="80150" tIns="80150" rIns="80150" bIns="80150" anchor="t" anchorCtr="0">
            <a:noAutofit/>
          </a:bodyPr>
          <a:lstStyle/>
          <a:p>
            <a:pPr marL="0" marR="0" lvl="0" indent="0" algn="l" rtl="0">
              <a:spcBef>
                <a:spcPts val="0"/>
              </a:spcBef>
              <a:spcAft>
                <a:spcPts val="0"/>
              </a:spcAft>
              <a:buNone/>
            </a:pPr>
            <a:r>
              <a:rPr lang="en-GB" sz="1000" b="1" dirty="0" smtClean="0">
                <a:solidFill>
                  <a:srgbClr val="A98278"/>
                </a:solidFill>
                <a:latin typeface="Prompt"/>
                <a:ea typeface="Prompt"/>
                <a:cs typeface="Prompt"/>
                <a:sym typeface="Prompt"/>
              </a:rPr>
              <a:t>Where does this lesson contribute to the school curriculum?</a:t>
            </a:r>
          </a:p>
          <a:p>
            <a:pPr marL="0" marR="0" lvl="0" indent="0" algn="l" rtl="0">
              <a:spcBef>
                <a:spcPts val="0"/>
              </a:spcBef>
              <a:spcAft>
                <a:spcPts val="0"/>
              </a:spcAft>
              <a:buNone/>
            </a:pPr>
            <a:r>
              <a:rPr lang="en-GB" sz="1000" b="1" dirty="0" smtClean="0">
                <a:solidFill>
                  <a:srgbClr val="A98278"/>
                </a:solidFill>
                <a:latin typeface="Prompt"/>
                <a:ea typeface="Prompt"/>
                <a:cs typeface="Prompt"/>
                <a:sym typeface="Prompt"/>
              </a:rPr>
              <a:t> KEY </a:t>
            </a:r>
            <a:r>
              <a:rPr lang="en-GB" sz="1000" b="1" dirty="0">
                <a:solidFill>
                  <a:srgbClr val="A98278"/>
                </a:solidFill>
                <a:latin typeface="Prompt"/>
                <a:ea typeface="Prompt"/>
                <a:cs typeface="Prompt"/>
                <a:sym typeface="Prompt"/>
              </a:rPr>
              <a:t>STAGE 3  PSHE/Citizenship/ SMSC </a:t>
            </a:r>
            <a:endParaRPr sz="1000" b="1" dirty="0">
              <a:solidFill>
                <a:srgbClr val="A98278"/>
              </a:solidFill>
              <a:latin typeface="Prompt"/>
              <a:ea typeface="Prompt"/>
              <a:cs typeface="Prompt"/>
              <a:sym typeface="Prompt"/>
            </a:endParaRPr>
          </a:p>
          <a:p>
            <a:pPr marL="0" marR="0" lvl="0" indent="0" algn="l" rtl="0">
              <a:spcBef>
                <a:spcPts val="0"/>
              </a:spcBef>
              <a:spcAft>
                <a:spcPts val="0"/>
              </a:spcAft>
              <a:buNone/>
            </a:pPr>
            <a:endParaRPr sz="1000" b="1" dirty="0">
              <a:solidFill>
                <a:srgbClr val="3174BA"/>
              </a:solidFill>
              <a:latin typeface="Prompt"/>
              <a:ea typeface="Prompt"/>
              <a:cs typeface="Prompt"/>
              <a:sym typeface="Prompt"/>
            </a:endParaRPr>
          </a:p>
        </p:txBody>
      </p:sp>
      <p:sp>
        <p:nvSpPr>
          <p:cNvPr id="241" name="Google Shape;241;p32"/>
          <p:cNvSpPr txBox="1"/>
          <p:nvPr/>
        </p:nvSpPr>
        <p:spPr>
          <a:xfrm>
            <a:off x="1331640" y="1664101"/>
            <a:ext cx="4623183" cy="441285"/>
          </a:xfrm>
          <a:prstGeom prst="rect">
            <a:avLst/>
          </a:prstGeom>
          <a:solidFill>
            <a:schemeClr val="tx2">
              <a:lumMod val="40000"/>
              <a:lumOff val="60000"/>
            </a:schemeClr>
          </a:solidFill>
          <a:ln>
            <a:noFill/>
          </a:ln>
        </p:spPr>
        <p:txBody>
          <a:bodyPr spcFirstLastPara="1" wrap="square" lIns="80150" tIns="80150" rIns="80150" bIns="80150" anchor="t" anchorCtr="0">
            <a:noAutofit/>
          </a:bodyPr>
          <a:lstStyle/>
          <a:p>
            <a:pPr marL="0" marR="0" lvl="0" indent="0" algn="l" rtl="0">
              <a:spcBef>
                <a:spcPts val="0"/>
              </a:spcBef>
              <a:spcAft>
                <a:spcPts val="0"/>
              </a:spcAft>
              <a:buNone/>
            </a:pPr>
            <a:r>
              <a:rPr lang="en-GB" sz="1000" b="1" dirty="0">
                <a:latin typeface="Prompt"/>
                <a:ea typeface="Prompt"/>
                <a:cs typeface="Prompt"/>
                <a:sym typeface="Prompt"/>
              </a:rPr>
              <a:t>TO WHICH SUBJECT IT IS CONNECTED?</a:t>
            </a:r>
            <a:endParaRPr dirty="0"/>
          </a:p>
          <a:p>
            <a:pPr marL="0" marR="0" lvl="0" indent="0" algn="l" rtl="0">
              <a:spcBef>
                <a:spcPts val="0"/>
              </a:spcBef>
              <a:spcAft>
                <a:spcPts val="0"/>
              </a:spcAft>
              <a:buNone/>
            </a:pPr>
            <a:r>
              <a:rPr lang="en-GB" sz="1000" b="1" dirty="0">
                <a:latin typeface="Prompt"/>
                <a:ea typeface="Prompt"/>
                <a:cs typeface="Prompt"/>
                <a:sym typeface="Prompt"/>
              </a:rPr>
              <a:t>Humanities- RE</a:t>
            </a:r>
            <a:r>
              <a:rPr lang="en-GB" sz="1000" b="1" dirty="0" smtClean="0">
                <a:latin typeface="Prompt"/>
                <a:ea typeface="Prompt"/>
                <a:cs typeface="Prompt"/>
                <a:sym typeface="Prompt"/>
              </a:rPr>
              <a:t>, History</a:t>
            </a:r>
            <a:r>
              <a:rPr lang="en-GB" sz="1000" b="1" dirty="0">
                <a:latin typeface="Prompt"/>
                <a:ea typeface="Prompt"/>
                <a:cs typeface="Prompt"/>
                <a:sym typeface="Prompt"/>
              </a:rPr>
              <a:t>, Geography , English </a:t>
            </a:r>
            <a:endParaRPr sz="1000" b="1" dirty="0">
              <a:latin typeface="Prompt"/>
              <a:ea typeface="Prompt"/>
              <a:cs typeface="Prompt"/>
              <a:sym typeface="Prompt"/>
            </a:endParaRPr>
          </a:p>
          <a:p>
            <a:pPr marL="0" marR="0" lvl="0" indent="0" algn="l" rtl="0">
              <a:spcBef>
                <a:spcPts val="0"/>
              </a:spcBef>
              <a:spcAft>
                <a:spcPts val="0"/>
              </a:spcAft>
              <a:buNone/>
            </a:pPr>
            <a:endParaRPr sz="1000" b="1" dirty="0">
              <a:solidFill>
                <a:srgbClr val="3174BA"/>
              </a:solidFill>
              <a:latin typeface="Prompt"/>
              <a:ea typeface="Prompt"/>
              <a:cs typeface="Prompt"/>
              <a:sym typeface="Prompt"/>
            </a:endParaRPr>
          </a:p>
        </p:txBody>
      </p:sp>
      <p:sp>
        <p:nvSpPr>
          <p:cNvPr id="243" name="Google Shape;243;p32"/>
          <p:cNvSpPr txBox="1"/>
          <p:nvPr/>
        </p:nvSpPr>
        <p:spPr>
          <a:xfrm>
            <a:off x="383466" y="1223970"/>
            <a:ext cx="345343" cy="474093"/>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endParaRPr sz="2100" dirty="0">
              <a:solidFill>
                <a:srgbClr val="3174BA"/>
              </a:solidFill>
              <a:latin typeface="Raleway ExtraBold"/>
              <a:ea typeface="Raleway ExtraBold"/>
              <a:cs typeface="Raleway ExtraBold"/>
              <a:sym typeface="Raleway ExtraBold"/>
            </a:endParaRPr>
          </a:p>
        </p:txBody>
      </p:sp>
      <p:sp>
        <p:nvSpPr>
          <p:cNvPr id="244" name="Google Shape;244;p32"/>
          <p:cNvSpPr txBox="1"/>
          <p:nvPr/>
        </p:nvSpPr>
        <p:spPr>
          <a:xfrm>
            <a:off x="261080" y="1275135"/>
            <a:ext cx="810463" cy="474093"/>
          </a:xfrm>
          <a:prstGeom prst="rect">
            <a:avLst/>
          </a:prstGeom>
          <a:solidFill>
            <a:schemeClr val="accent1">
              <a:lumMod val="40000"/>
              <a:lumOff val="60000"/>
            </a:schemeClr>
          </a:solidFill>
          <a:ln>
            <a:noFill/>
          </a:ln>
        </p:spPr>
        <p:txBody>
          <a:bodyPr spcFirstLastPara="1" wrap="square" lIns="80150" tIns="80150" rIns="80150" bIns="80150" anchor="t" anchorCtr="0">
            <a:noAutofit/>
          </a:bodyPr>
          <a:lstStyle/>
          <a:p>
            <a:pPr marL="0" marR="0" lvl="0" indent="0" algn="l" rtl="0">
              <a:spcBef>
                <a:spcPts val="0"/>
              </a:spcBef>
              <a:spcAft>
                <a:spcPts val="0"/>
              </a:spcAft>
              <a:buNone/>
            </a:pPr>
            <a:r>
              <a:rPr lang="en-GB" sz="1600" dirty="0">
                <a:solidFill>
                  <a:srgbClr val="3174BA"/>
                </a:solidFill>
                <a:latin typeface="Raleway ExtraBold"/>
                <a:ea typeface="Raleway ExtraBold"/>
                <a:cs typeface="Raleway ExtraBold"/>
                <a:sym typeface="Raleway ExtraBold"/>
              </a:rPr>
              <a:t>1 hour</a:t>
            </a:r>
            <a:endParaRPr sz="1600" dirty="0">
              <a:solidFill>
                <a:srgbClr val="3174BA"/>
              </a:solidFill>
              <a:latin typeface="Raleway ExtraBold"/>
              <a:ea typeface="Raleway ExtraBold"/>
              <a:cs typeface="Raleway ExtraBold"/>
              <a:sym typeface="Raleway ExtraBold"/>
            </a:endParaRPr>
          </a:p>
        </p:txBody>
      </p:sp>
      <p:sp>
        <p:nvSpPr>
          <p:cNvPr id="245" name="Google Shape;245;p32"/>
          <p:cNvSpPr txBox="1"/>
          <p:nvPr/>
        </p:nvSpPr>
        <p:spPr>
          <a:xfrm>
            <a:off x="441921" y="3113607"/>
            <a:ext cx="5484443" cy="582955"/>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endParaRPr sz="1000" b="1">
              <a:solidFill>
                <a:schemeClr val="dk2"/>
              </a:solidFill>
              <a:latin typeface="Raleway"/>
              <a:ea typeface="Raleway"/>
              <a:cs typeface="Raleway"/>
              <a:sym typeface="Raleway"/>
            </a:endParaRPr>
          </a:p>
          <a:p>
            <a:pPr marL="0" marR="0" lvl="0" indent="0" algn="l" rtl="0">
              <a:spcBef>
                <a:spcPts val="0"/>
              </a:spcBef>
              <a:spcAft>
                <a:spcPts val="0"/>
              </a:spcAft>
              <a:buNone/>
            </a:pPr>
            <a:endParaRPr sz="1100" b="1">
              <a:solidFill>
                <a:schemeClr val="lt1"/>
              </a:solidFill>
              <a:latin typeface="Prompt"/>
              <a:ea typeface="Prompt"/>
              <a:cs typeface="Prompt"/>
              <a:sym typeface="Prompt"/>
            </a:endParaRPr>
          </a:p>
          <a:p>
            <a:pPr marL="0" marR="0" lvl="0" indent="0" algn="l" rtl="0">
              <a:spcBef>
                <a:spcPts val="0"/>
              </a:spcBef>
              <a:spcAft>
                <a:spcPts val="0"/>
              </a:spcAft>
              <a:buNone/>
            </a:pPr>
            <a:endParaRPr sz="1200" b="1">
              <a:solidFill>
                <a:srgbClr val="3174BA"/>
              </a:solidFill>
              <a:latin typeface="Prompt"/>
              <a:ea typeface="Prompt"/>
              <a:cs typeface="Prompt"/>
              <a:sym typeface="Prompt"/>
            </a:endParaRPr>
          </a:p>
        </p:txBody>
      </p:sp>
      <p:sp>
        <p:nvSpPr>
          <p:cNvPr id="246" name="Google Shape;246;p32"/>
          <p:cNvSpPr/>
          <p:nvPr/>
        </p:nvSpPr>
        <p:spPr>
          <a:xfrm>
            <a:off x="106401" y="4535481"/>
            <a:ext cx="6005467" cy="2125670"/>
          </a:xfrm>
          <a:prstGeom prst="rect">
            <a:avLst/>
          </a:prstGeom>
          <a:solidFill>
            <a:srgbClr val="A98278"/>
          </a:solidFill>
          <a:ln>
            <a:noFill/>
          </a:ln>
        </p:spPr>
        <p:txBody>
          <a:bodyPr spcFirstLastPara="1" wrap="square" lIns="80150" tIns="80150" rIns="80150" bIns="8015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7" name="Google Shape;247;p32"/>
          <p:cNvSpPr/>
          <p:nvPr/>
        </p:nvSpPr>
        <p:spPr>
          <a:xfrm rot="10800000" flipH="1">
            <a:off x="144861" y="788250"/>
            <a:ext cx="5559618" cy="46538"/>
          </a:xfrm>
          <a:prstGeom prst="rect">
            <a:avLst/>
          </a:prstGeom>
          <a:solidFill>
            <a:srgbClr val="A98278"/>
          </a:solidFill>
          <a:ln>
            <a:noFill/>
          </a:ln>
        </p:spPr>
        <p:txBody>
          <a:bodyPr spcFirstLastPara="1" wrap="square" lIns="80150" tIns="80150" rIns="80150" bIns="8015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8" name="Google Shape;248;p32"/>
          <p:cNvSpPr/>
          <p:nvPr/>
        </p:nvSpPr>
        <p:spPr>
          <a:xfrm flipH="1">
            <a:off x="136463" y="2501045"/>
            <a:ext cx="5559618" cy="250672"/>
          </a:xfrm>
          <a:prstGeom prst="rect">
            <a:avLst/>
          </a:prstGeom>
          <a:solidFill>
            <a:srgbClr val="A98278"/>
          </a:solidFill>
          <a:ln>
            <a:noFill/>
          </a:ln>
        </p:spPr>
        <p:txBody>
          <a:bodyPr spcFirstLastPara="1" wrap="square" lIns="80150" tIns="80150" rIns="80150" bIns="80150" anchor="ctr" anchorCtr="0">
            <a:noAutofit/>
          </a:bodyPr>
          <a:lstStyle/>
          <a:p>
            <a:pPr lvl="0"/>
            <a:r>
              <a:rPr lang="en-GB" b="1" dirty="0"/>
              <a:t>Learning Focus</a:t>
            </a:r>
            <a:endParaRPr sz="1800" dirty="0">
              <a:solidFill>
                <a:schemeClr val="dk1"/>
              </a:solidFill>
              <a:latin typeface="Calibri"/>
              <a:ea typeface="Calibri"/>
              <a:cs typeface="Calibri"/>
              <a:sym typeface="Calibri"/>
            </a:endParaRPr>
          </a:p>
        </p:txBody>
      </p:sp>
      <p:sp>
        <p:nvSpPr>
          <p:cNvPr id="249" name="Google Shape;249;p32"/>
          <p:cNvSpPr txBox="1"/>
          <p:nvPr/>
        </p:nvSpPr>
        <p:spPr>
          <a:xfrm>
            <a:off x="4771007" y="337426"/>
            <a:ext cx="1379321" cy="474093"/>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endParaRPr sz="1900" b="1">
              <a:solidFill>
                <a:srgbClr val="595959"/>
              </a:solidFill>
              <a:latin typeface="Prompt"/>
              <a:ea typeface="Prompt"/>
              <a:cs typeface="Prompt"/>
              <a:sym typeface="Prompt"/>
            </a:endParaRPr>
          </a:p>
        </p:txBody>
      </p:sp>
      <p:sp>
        <p:nvSpPr>
          <p:cNvPr id="250" name="Google Shape;250;p32"/>
          <p:cNvSpPr txBox="1"/>
          <p:nvPr/>
        </p:nvSpPr>
        <p:spPr>
          <a:xfrm>
            <a:off x="7077338" y="1054281"/>
            <a:ext cx="1606899" cy="582955"/>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endParaRPr sz="1000" b="1">
              <a:solidFill>
                <a:srgbClr val="A98278"/>
              </a:solidFill>
              <a:latin typeface="Prompt"/>
              <a:ea typeface="Prompt"/>
              <a:cs typeface="Prompt"/>
              <a:sym typeface="Prompt"/>
            </a:endParaRPr>
          </a:p>
        </p:txBody>
      </p:sp>
      <p:sp>
        <p:nvSpPr>
          <p:cNvPr id="251" name="Google Shape;251;p32"/>
          <p:cNvSpPr txBox="1"/>
          <p:nvPr/>
        </p:nvSpPr>
        <p:spPr>
          <a:xfrm>
            <a:off x="6111868" y="881857"/>
            <a:ext cx="2880319" cy="2979192"/>
          </a:xfrm>
          <a:prstGeom prst="rect">
            <a:avLst/>
          </a:prstGeom>
          <a:solidFill>
            <a:schemeClr val="accent1">
              <a:lumMod val="40000"/>
              <a:lumOff val="60000"/>
            </a:schemeClr>
          </a:solidFill>
          <a:ln>
            <a:noFill/>
          </a:ln>
        </p:spPr>
        <p:txBody>
          <a:bodyPr spcFirstLastPara="1" wrap="square" lIns="80150" tIns="80150" rIns="80150" bIns="80150" anchor="t" anchorCtr="0">
            <a:noAutofit/>
          </a:bodyPr>
          <a:lstStyle/>
          <a:p>
            <a:pPr marL="0" marR="0" lvl="0" indent="0" algn="r" rtl="0">
              <a:spcBef>
                <a:spcPts val="0"/>
              </a:spcBef>
              <a:spcAft>
                <a:spcPts val="0"/>
              </a:spcAft>
              <a:buNone/>
            </a:pPr>
            <a:r>
              <a:rPr lang="en-GB" sz="1000" b="1" i="1" dirty="0">
                <a:solidFill>
                  <a:srgbClr val="A98278"/>
                </a:solidFill>
                <a:latin typeface="Prompt"/>
                <a:ea typeface="Prompt"/>
                <a:cs typeface="Prompt"/>
                <a:sym typeface="Prompt"/>
              </a:rPr>
              <a:t>BIG </a:t>
            </a:r>
            <a:r>
              <a:rPr lang="en-GB" sz="1000" b="1" i="1" dirty="0" smtClean="0">
                <a:solidFill>
                  <a:srgbClr val="A98278"/>
                </a:solidFill>
                <a:latin typeface="Prompt"/>
                <a:ea typeface="Prompt"/>
                <a:cs typeface="Prompt"/>
                <a:sym typeface="Prompt"/>
              </a:rPr>
              <a:t>IDEAS</a:t>
            </a:r>
            <a:endParaRPr sz="1000" b="1" i="1" dirty="0">
              <a:solidFill>
                <a:srgbClr val="A98278"/>
              </a:solidFill>
              <a:latin typeface="Prompt"/>
              <a:ea typeface="Prompt"/>
              <a:cs typeface="Prompt"/>
              <a:sym typeface="Prompt"/>
            </a:endParaRPr>
          </a:p>
          <a:p>
            <a:r>
              <a:rPr lang="en-GB" sz="1600" b="1" dirty="0" smtClean="0">
                <a:solidFill>
                  <a:srgbClr val="FF0000"/>
                </a:solidFill>
              </a:rPr>
              <a:t>Big </a:t>
            </a:r>
            <a:r>
              <a:rPr lang="en-GB" sz="1600" b="1" dirty="0">
                <a:solidFill>
                  <a:srgbClr val="FF0000"/>
                </a:solidFill>
              </a:rPr>
              <a:t>Idea </a:t>
            </a:r>
            <a:r>
              <a:rPr lang="en-GB" sz="1600" b="1" dirty="0" smtClean="0">
                <a:solidFill>
                  <a:srgbClr val="FF0000"/>
                </a:solidFill>
              </a:rPr>
              <a:t>Eight </a:t>
            </a:r>
            <a:endParaRPr lang="en-GB" sz="1600" b="1" dirty="0">
              <a:solidFill>
                <a:srgbClr val="FF0000"/>
              </a:solidFill>
            </a:endParaRPr>
          </a:p>
          <a:p>
            <a:r>
              <a:rPr lang="en-US" sz="1200" dirty="0" smtClean="0"/>
              <a:t>The </a:t>
            </a:r>
            <a:r>
              <a:rPr lang="en-US" sz="1200" dirty="0"/>
              <a:t>process of migration is resulting in the creation of new culturally-diverse societies, raising questions about what diversity is and living in a diverse society. </a:t>
            </a:r>
          </a:p>
          <a:p>
            <a:r>
              <a:rPr lang="en-US" sz="1200" dirty="0"/>
              <a:t>Migration raises questions about how we see ‘ourselves’ and ‘the other’. </a:t>
            </a:r>
          </a:p>
          <a:p>
            <a:r>
              <a:rPr lang="en-US" sz="1200" dirty="0"/>
              <a:t>Migrants often face prejudice and discrimination. Some countries have addressed this with new Race Equality laws to prevent discrimination and protect people’s rights. </a:t>
            </a:r>
          </a:p>
          <a:p>
            <a:r>
              <a:rPr lang="en-US" sz="1200" dirty="0"/>
              <a:t>Governments adopt strategies to enable the integration of migrant communities</a:t>
            </a:r>
            <a:endParaRPr lang="en-GB" sz="1200" dirty="0"/>
          </a:p>
          <a:p>
            <a:endParaRPr lang="en-GB" sz="1600" b="1" dirty="0">
              <a:solidFill>
                <a:srgbClr val="FF0000"/>
              </a:solidFill>
            </a:endParaRPr>
          </a:p>
        </p:txBody>
      </p:sp>
      <p:sp>
        <p:nvSpPr>
          <p:cNvPr id="252" name="Google Shape;252;p32"/>
          <p:cNvSpPr txBox="1"/>
          <p:nvPr/>
        </p:nvSpPr>
        <p:spPr>
          <a:xfrm>
            <a:off x="144861" y="2732624"/>
            <a:ext cx="5809961" cy="1802857"/>
          </a:xfrm>
          <a:prstGeom prst="rect">
            <a:avLst/>
          </a:prstGeom>
          <a:solidFill>
            <a:schemeClr val="accent1">
              <a:lumMod val="20000"/>
              <a:lumOff val="80000"/>
            </a:schemeClr>
          </a:solidFill>
          <a:ln>
            <a:noFill/>
          </a:ln>
        </p:spPr>
        <p:txBody>
          <a:bodyPr spcFirstLastPara="1" wrap="square" lIns="80150" tIns="80150" rIns="80150" bIns="80150" anchor="t" anchorCtr="0">
            <a:noAutofit/>
          </a:bodyPr>
          <a:lstStyle/>
          <a:p>
            <a:pPr marL="285750" lvl="0" indent="-285750">
              <a:buFont typeface="Arial" panose="020B0604020202020204" pitchFamily="34" charset="0"/>
              <a:buChar char="•"/>
            </a:pPr>
            <a:r>
              <a:rPr lang="en-GB" sz="1400" dirty="0" smtClean="0"/>
              <a:t>To </a:t>
            </a:r>
            <a:r>
              <a:rPr lang="en-GB" sz="1400" dirty="0"/>
              <a:t>develop increased awareness of different life experiences</a:t>
            </a:r>
          </a:p>
          <a:p>
            <a:pPr marL="285750" lvl="0" indent="-285750">
              <a:buFont typeface="Arial" panose="020B0604020202020204" pitchFamily="34" charset="0"/>
              <a:buChar char="•"/>
            </a:pPr>
            <a:r>
              <a:rPr lang="en-GB" sz="1400" dirty="0"/>
              <a:t>To understand the Sustainable Development Goal 10.2 that aims to promote inclusion of all</a:t>
            </a:r>
          </a:p>
          <a:p>
            <a:pPr marL="285750" indent="-285750">
              <a:spcBef>
                <a:spcPts val="0"/>
              </a:spcBef>
              <a:buFont typeface="Arial" panose="020B0604020202020204" pitchFamily="34" charset="0"/>
              <a:buChar char="•"/>
            </a:pPr>
            <a:r>
              <a:rPr lang="en-GB" sz="1400" dirty="0"/>
              <a:t>To be able to explore the concept of ‘Belonging’ and  show an understanding what it means to ‘belong’</a:t>
            </a:r>
          </a:p>
          <a:p>
            <a:pPr marL="285750" lvl="0" indent="-285750">
              <a:spcBef>
                <a:spcPts val="0"/>
              </a:spcBef>
              <a:buFont typeface="Arial" panose="020B0604020202020204" pitchFamily="34" charset="0"/>
              <a:buChar char="•"/>
            </a:pPr>
            <a:r>
              <a:rPr lang="en-GB" sz="1400" dirty="0"/>
              <a:t>To have an opportunity to reflect on the feelings of newly arrived pupils at our school</a:t>
            </a:r>
          </a:p>
          <a:p>
            <a:pPr marL="285750" lvl="0" indent="-285750">
              <a:spcBef>
                <a:spcPts val="0"/>
              </a:spcBef>
              <a:buFont typeface="Arial" panose="020B0604020202020204" pitchFamily="34" charset="0"/>
              <a:buChar char="•"/>
            </a:pPr>
            <a:r>
              <a:rPr lang="en-GB" sz="1400" dirty="0"/>
              <a:t>To design a guide to help new pupils settle in</a:t>
            </a:r>
          </a:p>
          <a:p>
            <a:endParaRPr lang="en-GB" sz="1400" dirty="0"/>
          </a:p>
          <a:p>
            <a:r>
              <a:rPr lang="en-GB" sz="1400" b="1" dirty="0"/>
              <a:t>PSHE Education Planning Toolkit for key stages 3 and 4:</a:t>
            </a:r>
            <a:r>
              <a:rPr lang="en-GB" sz="1400" dirty="0"/>
              <a:t> </a:t>
            </a:r>
            <a:r>
              <a:rPr lang="en-GB" sz="1400" dirty="0" smtClean="0"/>
              <a:t>L4</a:t>
            </a:r>
            <a:r>
              <a:rPr lang="en-GB" sz="1400" dirty="0"/>
              <a:t>: Challenge </a:t>
            </a:r>
            <a:r>
              <a:rPr lang="en-GB" sz="1400" dirty="0" smtClean="0"/>
              <a:t>Stereotyping   </a:t>
            </a:r>
            <a:r>
              <a:rPr lang="en-GB" sz="1400" b="1" dirty="0" smtClean="0"/>
              <a:t>British </a:t>
            </a:r>
            <a:r>
              <a:rPr lang="en-GB" sz="1400" b="1" dirty="0"/>
              <a:t>Values: </a:t>
            </a:r>
            <a:r>
              <a:rPr lang="en-GB" sz="1400" dirty="0" smtClean="0"/>
              <a:t>Encourage </a:t>
            </a:r>
            <a:r>
              <a:rPr lang="en-GB" sz="1400" dirty="0"/>
              <a:t>respect for all people.</a:t>
            </a:r>
          </a:p>
          <a:p>
            <a:r>
              <a:rPr lang="en-GB" sz="1400" b="1" dirty="0" smtClean="0"/>
              <a:t>Cross </a:t>
            </a:r>
            <a:r>
              <a:rPr lang="en-GB" sz="1400" b="1" dirty="0"/>
              <a:t>Curricular </a:t>
            </a:r>
            <a:r>
              <a:rPr lang="en-GB" sz="1400" b="1" dirty="0" smtClean="0"/>
              <a:t>links</a:t>
            </a:r>
            <a:r>
              <a:rPr lang="en-GB" sz="1400" dirty="0" smtClean="0"/>
              <a:t>: </a:t>
            </a:r>
            <a:r>
              <a:rPr lang="en-GB" sz="1400" b="1" dirty="0" smtClean="0"/>
              <a:t>RE </a:t>
            </a:r>
            <a:r>
              <a:rPr lang="en-GB" sz="1400" b="1" dirty="0"/>
              <a:t>and Special Places or Special Times:</a:t>
            </a:r>
            <a:r>
              <a:rPr lang="en-GB" sz="1400" dirty="0"/>
              <a:t> special buildings; or shared experiences such as Pilgrimage; Shared rituals at home creating feelings of familiarity and security.</a:t>
            </a:r>
          </a:p>
          <a:p>
            <a:r>
              <a:rPr lang="en-GB" sz="1400" dirty="0"/>
              <a:t> </a:t>
            </a:r>
            <a:r>
              <a:rPr lang="en-GB" sz="1400" b="1" dirty="0" smtClean="0"/>
              <a:t>History</a:t>
            </a:r>
            <a:r>
              <a:rPr lang="en-GB" sz="1400" b="1" dirty="0"/>
              <a:t>: </a:t>
            </a:r>
            <a:r>
              <a:rPr lang="en-GB" sz="1400" dirty="0"/>
              <a:t>Preserving special places / world heritage sites from destruction by </a:t>
            </a:r>
            <a:r>
              <a:rPr lang="en-GB" sz="1400" dirty="0" smtClean="0"/>
              <a:t>ISIL Special </a:t>
            </a:r>
            <a:r>
              <a:rPr lang="en-GB" sz="1400" dirty="0"/>
              <a:t>objects:  Viking hoards melted down - Today’s need, not yesterday’s fossils?</a:t>
            </a:r>
          </a:p>
        </p:txBody>
      </p:sp>
      <p:sp>
        <p:nvSpPr>
          <p:cNvPr id="253" name="Google Shape;253;p32"/>
          <p:cNvSpPr txBox="1"/>
          <p:nvPr/>
        </p:nvSpPr>
        <p:spPr>
          <a:xfrm>
            <a:off x="119571" y="198447"/>
            <a:ext cx="6115344" cy="638996"/>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r>
              <a:rPr lang="en-GB" sz="1800" b="1" dirty="0">
                <a:solidFill>
                  <a:srgbClr val="A98278"/>
                </a:solidFill>
                <a:latin typeface="Prompt"/>
                <a:ea typeface="Prompt"/>
                <a:cs typeface="Prompt"/>
                <a:sym typeface="Prompt"/>
              </a:rPr>
              <a:t>// MIGRATION </a:t>
            </a:r>
            <a:r>
              <a:rPr lang="en-GB" sz="1800" b="1" dirty="0" smtClean="0">
                <a:solidFill>
                  <a:srgbClr val="A98278"/>
                </a:solidFill>
                <a:latin typeface="Prompt"/>
                <a:ea typeface="Prompt"/>
                <a:cs typeface="Prompt"/>
                <a:sym typeface="Prompt"/>
              </a:rPr>
              <a:t>//Asylum seekers Lesson 1 </a:t>
            </a:r>
            <a:endParaRPr sz="1800" dirty="0">
              <a:solidFill>
                <a:srgbClr val="A98278"/>
              </a:solidFill>
              <a:sym typeface="Arial"/>
            </a:endParaRPr>
          </a:p>
          <a:p>
            <a:r>
              <a:rPr lang="en-GB" sz="1800" b="1" dirty="0">
                <a:solidFill>
                  <a:srgbClr val="A98278"/>
                </a:solidFill>
                <a:latin typeface="Prompt"/>
                <a:ea typeface="Prompt"/>
                <a:cs typeface="Prompt"/>
                <a:sym typeface="Prompt"/>
              </a:rPr>
              <a:t>Teaching Learning </a:t>
            </a:r>
            <a:r>
              <a:rPr lang="en-GB" sz="1800" b="1" dirty="0" smtClean="0">
                <a:solidFill>
                  <a:srgbClr val="A98278"/>
                </a:solidFill>
                <a:latin typeface="Prompt"/>
                <a:ea typeface="Prompt"/>
                <a:cs typeface="Prompt"/>
                <a:sym typeface="Prompt"/>
              </a:rPr>
              <a:t>Unit</a:t>
            </a:r>
            <a:endParaRPr sz="1800" dirty="0">
              <a:solidFill>
                <a:srgbClr val="A98278"/>
              </a:solidFill>
              <a:sym typeface="Arial"/>
            </a:endParaRPr>
          </a:p>
        </p:txBody>
      </p:sp>
      <p:pic>
        <p:nvPicPr>
          <p:cNvPr id="254" name="Google Shape;254;p32"/>
          <p:cNvPicPr preferRelativeResize="0"/>
          <p:nvPr/>
        </p:nvPicPr>
        <p:blipFill rotWithShape="1">
          <a:blip r:embed="rId4">
            <a:alphaModFix/>
          </a:blip>
          <a:srcRect/>
          <a:stretch/>
        </p:blipFill>
        <p:spPr>
          <a:xfrm>
            <a:off x="7937211" y="6093970"/>
            <a:ext cx="817362" cy="303453"/>
          </a:xfrm>
          <a:prstGeom prst="rect">
            <a:avLst/>
          </a:prstGeom>
          <a:noFill/>
          <a:ln>
            <a:noFill/>
          </a:ln>
        </p:spPr>
      </p:pic>
      <p:sp>
        <p:nvSpPr>
          <p:cNvPr id="2" name="Rectangle 1"/>
          <p:cNvSpPr/>
          <p:nvPr/>
        </p:nvSpPr>
        <p:spPr>
          <a:xfrm>
            <a:off x="149214" y="2105386"/>
            <a:ext cx="6367001" cy="369332"/>
          </a:xfrm>
          <a:prstGeom prst="rect">
            <a:avLst/>
          </a:prstGeom>
        </p:spPr>
        <p:txBody>
          <a:bodyPr wrap="square">
            <a:spAutoFit/>
          </a:bodyPr>
          <a:lstStyle/>
          <a:p>
            <a:r>
              <a:rPr lang="en-GB" b="1" dirty="0"/>
              <a:t>Themes</a:t>
            </a:r>
            <a:r>
              <a:rPr lang="en-GB" dirty="0" smtClean="0"/>
              <a:t>: </a:t>
            </a:r>
            <a:r>
              <a:rPr lang="en-GB" b="1" dirty="0"/>
              <a:t> </a:t>
            </a:r>
            <a:endParaRPr lang="en-GB" dirty="0"/>
          </a:p>
        </p:txBody>
      </p:sp>
      <p:sp>
        <p:nvSpPr>
          <p:cNvPr id="3" name="Rectangle 2"/>
          <p:cNvSpPr/>
          <p:nvPr/>
        </p:nvSpPr>
        <p:spPr>
          <a:xfrm>
            <a:off x="1069292" y="2105386"/>
            <a:ext cx="1875000" cy="369332"/>
          </a:xfrm>
          <a:prstGeom prst="rect">
            <a:avLst/>
          </a:prstGeom>
        </p:spPr>
        <p:txBody>
          <a:bodyPr wrap="none">
            <a:spAutoFit/>
          </a:bodyPr>
          <a:lstStyle/>
          <a:p>
            <a:r>
              <a:rPr lang="en-GB" b="1" dirty="0"/>
              <a:t>Title: BELONGING</a:t>
            </a:r>
            <a:endParaRPr lang="en-GB" dirty="0"/>
          </a:p>
        </p:txBody>
      </p:sp>
      <p:sp>
        <p:nvSpPr>
          <p:cNvPr id="4" name="Rectangle 3"/>
          <p:cNvSpPr/>
          <p:nvPr/>
        </p:nvSpPr>
        <p:spPr>
          <a:xfrm>
            <a:off x="6242885" y="3979307"/>
            <a:ext cx="2519658" cy="2631490"/>
          </a:xfrm>
          <a:prstGeom prst="rect">
            <a:avLst/>
          </a:prstGeom>
          <a:solidFill>
            <a:schemeClr val="accent1"/>
          </a:solidFill>
        </p:spPr>
        <p:txBody>
          <a:bodyPr wrap="square">
            <a:spAutoFit/>
          </a:bodyPr>
          <a:lstStyle/>
          <a:p>
            <a:pPr>
              <a:spcAft>
                <a:spcPts val="0"/>
              </a:spcAft>
            </a:pPr>
            <a:r>
              <a:rPr lang="en-GB" sz="1100" b="1" dirty="0" smtClean="0">
                <a:latin typeface="Calibri" panose="020F0502020204030204" pitchFamily="34" charset="0"/>
                <a:ea typeface="Times New Roman" panose="02020603050405020304" pitchFamily="18" charset="0"/>
                <a:cs typeface="Arial" panose="020B0604020202020204" pitchFamily="34" charset="0"/>
              </a:rPr>
              <a:t>Resources</a:t>
            </a:r>
            <a:endParaRPr lang="en-GB" sz="1200" dirty="0">
              <a:latin typeface="Times New Roman" panose="02020603050405020304" pitchFamily="18" charset="0"/>
              <a:ea typeface="Times New Roman" panose="02020603050405020304" pitchFamily="18" charset="0"/>
            </a:endParaRPr>
          </a:p>
          <a:p>
            <a:pPr>
              <a:spcAft>
                <a:spcPts val="0"/>
              </a:spcAft>
            </a:pPr>
            <a:r>
              <a:rPr lang="en-GB" sz="1200" b="1" dirty="0" smtClean="0">
                <a:latin typeface="Times New Roman" panose="02020603050405020304" pitchFamily="18" charset="0"/>
                <a:ea typeface="Times New Roman" panose="02020603050405020304" pitchFamily="18" charset="0"/>
                <a:cs typeface="Arial" panose="020B0604020202020204" pitchFamily="34" charset="0"/>
              </a:rPr>
              <a:t>1.1 </a:t>
            </a:r>
            <a:r>
              <a:rPr lang="en-GB" sz="1100" b="1" dirty="0" smtClean="0">
                <a:latin typeface="Calibri" panose="020F0502020204030204" pitchFamily="34" charset="0"/>
                <a:ea typeface="Times New Roman" panose="02020603050405020304" pitchFamily="18" charset="0"/>
                <a:cs typeface="Arial" panose="020B0604020202020204" pitchFamily="34" charset="0"/>
              </a:rPr>
              <a:t>Session </a:t>
            </a:r>
            <a:r>
              <a:rPr lang="en-GB" sz="1100" b="1" dirty="0">
                <a:latin typeface="Calibri" panose="020F0502020204030204" pitchFamily="34" charset="0"/>
                <a:ea typeface="Times New Roman" panose="02020603050405020304" pitchFamily="18" charset="0"/>
                <a:cs typeface="Arial" panose="020B0604020202020204" pitchFamily="34" charset="0"/>
              </a:rPr>
              <a:t>1 PowerPoint</a:t>
            </a:r>
            <a:endParaRPr lang="en-GB" sz="1200" dirty="0">
              <a:latin typeface="Times New Roman" panose="02020603050405020304" pitchFamily="18" charset="0"/>
              <a:ea typeface="Times New Roman" panose="02020603050405020304" pitchFamily="18" charset="0"/>
            </a:endParaRPr>
          </a:p>
          <a:p>
            <a:pPr>
              <a:spcAft>
                <a:spcPts val="0"/>
              </a:spcAft>
            </a:pPr>
            <a:r>
              <a:rPr lang="en-GB" sz="1100" b="1" dirty="0">
                <a:latin typeface="Calibri" panose="020F0502020204030204" pitchFamily="34" charset="0"/>
                <a:ea typeface="Times New Roman" panose="02020603050405020304" pitchFamily="18" charset="0"/>
                <a:cs typeface="Arial" panose="020B0604020202020204" pitchFamily="34" charset="0"/>
              </a:rPr>
              <a:t>1.2 Diamond 9: How I know I belong to this school?</a:t>
            </a:r>
            <a:endParaRPr lang="en-GB" sz="1200" dirty="0">
              <a:latin typeface="Times New Roman" panose="02020603050405020304" pitchFamily="18" charset="0"/>
              <a:ea typeface="Times New Roman" panose="02020603050405020304" pitchFamily="18" charset="0"/>
            </a:endParaRPr>
          </a:p>
          <a:p>
            <a:pPr>
              <a:spcAft>
                <a:spcPts val="0"/>
              </a:spcAft>
            </a:pPr>
            <a:r>
              <a:rPr lang="en-GB" sz="1100" b="1" dirty="0">
                <a:latin typeface="Calibri" panose="020F0502020204030204" pitchFamily="34" charset="0"/>
                <a:ea typeface="Times New Roman" panose="02020603050405020304" pitchFamily="18" charset="0"/>
                <a:cs typeface="Arial" panose="020B0604020202020204" pitchFamily="34" charset="0"/>
              </a:rPr>
              <a:t>1.3 How do we prepare pupils for High School?</a:t>
            </a:r>
            <a:endParaRPr lang="en-GB" sz="1200" dirty="0">
              <a:latin typeface="Times New Roman" panose="02020603050405020304" pitchFamily="18" charset="0"/>
              <a:ea typeface="Times New Roman" panose="02020603050405020304" pitchFamily="18" charset="0"/>
            </a:endParaRPr>
          </a:p>
          <a:p>
            <a:pPr>
              <a:spcAft>
                <a:spcPts val="0"/>
              </a:spcAft>
            </a:pPr>
            <a:r>
              <a:rPr lang="en-GB" sz="1100" b="1" dirty="0">
                <a:latin typeface="Calibri" panose="020F0502020204030204" pitchFamily="34" charset="0"/>
                <a:ea typeface="Times New Roman" panose="02020603050405020304" pitchFamily="18" charset="0"/>
                <a:cs typeface="Arial" panose="020B0604020202020204" pitchFamily="34" charset="0"/>
              </a:rPr>
              <a:t>1.4 10 Top Tips to settle in</a:t>
            </a:r>
            <a:endParaRPr lang="en-GB" sz="1200" dirty="0">
              <a:latin typeface="Times New Roman" panose="02020603050405020304" pitchFamily="18" charset="0"/>
              <a:ea typeface="Times New Roman" panose="02020603050405020304" pitchFamily="18" charset="0"/>
            </a:endParaRPr>
          </a:p>
          <a:p>
            <a:pPr>
              <a:spcAft>
                <a:spcPts val="0"/>
              </a:spcAft>
            </a:pPr>
            <a:r>
              <a:rPr lang="en-GB" sz="1100" b="1" dirty="0">
                <a:latin typeface="Calibri" panose="020F0502020204030204" pitchFamily="34" charset="0"/>
                <a:ea typeface="Times New Roman" panose="02020603050405020304" pitchFamily="18" charset="0"/>
                <a:cs typeface="Arial" panose="020B0604020202020204" pitchFamily="34" charset="0"/>
              </a:rPr>
              <a:t> </a:t>
            </a:r>
            <a:endParaRPr lang="en-GB" sz="1200" dirty="0">
              <a:latin typeface="Times New Roman" panose="02020603050405020304" pitchFamily="18" charset="0"/>
              <a:ea typeface="Times New Roman" panose="02020603050405020304" pitchFamily="18" charset="0"/>
            </a:endParaRPr>
          </a:p>
          <a:p>
            <a:pPr>
              <a:spcAft>
                <a:spcPts val="0"/>
              </a:spcAft>
            </a:pPr>
            <a:r>
              <a:rPr lang="en-GB" sz="1100" b="1" dirty="0">
                <a:latin typeface="Calibri" panose="020F0502020204030204" pitchFamily="34" charset="0"/>
                <a:ea typeface="Times New Roman" panose="02020603050405020304" pitchFamily="18" charset="0"/>
                <a:cs typeface="Arial" panose="020B0604020202020204" pitchFamily="34" charset="0"/>
              </a:rPr>
              <a:t>Teacher Provides</a:t>
            </a:r>
            <a:endParaRPr lang="en-GB" sz="1200" dirty="0">
              <a:latin typeface="Times New Roman" panose="02020603050405020304" pitchFamily="18" charset="0"/>
              <a:ea typeface="Times New Roman" panose="02020603050405020304" pitchFamily="18" charset="0"/>
            </a:endParaRPr>
          </a:p>
          <a:p>
            <a:pPr marL="342900" lvl="0" indent="-342900">
              <a:spcAft>
                <a:spcPts val="0"/>
              </a:spcAft>
              <a:buFont typeface="Symbol" panose="05050102010706020507" pitchFamily="18" charset="2"/>
              <a:buChar char=""/>
            </a:pPr>
            <a:r>
              <a:rPr lang="en-GB" sz="1100" dirty="0">
                <a:latin typeface="Calibri" panose="020F0502020204030204" pitchFamily="34" charset="0"/>
                <a:ea typeface="Times New Roman" panose="02020603050405020304" pitchFamily="18" charset="0"/>
                <a:cs typeface="Arial" panose="020B0604020202020204" pitchFamily="34" charset="0"/>
              </a:rPr>
              <a:t>Big paper and pens for word association</a:t>
            </a:r>
            <a:endParaRPr lang="en-GB" sz="1200" dirty="0">
              <a:latin typeface="Times New Roman" panose="02020603050405020304" pitchFamily="18" charset="0"/>
              <a:ea typeface="Times New Roman" panose="02020603050405020304" pitchFamily="18" charset="0"/>
            </a:endParaRPr>
          </a:p>
          <a:p>
            <a:pPr marL="342900" lvl="0" indent="-342900">
              <a:spcAft>
                <a:spcPts val="0"/>
              </a:spcAft>
              <a:buFont typeface="Symbol" panose="05050102010706020507" pitchFamily="18" charset="2"/>
              <a:buChar char=""/>
            </a:pPr>
            <a:r>
              <a:rPr lang="en-GB" sz="1100" dirty="0">
                <a:latin typeface="Calibri" panose="020F0502020204030204" pitchFamily="34" charset="0"/>
                <a:ea typeface="Times New Roman" panose="02020603050405020304" pitchFamily="18" charset="0"/>
                <a:cs typeface="Arial" panose="020B0604020202020204" pitchFamily="34" charset="0"/>
              </a:rPr>
              <a:t>Emotion Images (optional)</a:t>
            </a:r>
            <a:endParaRPr lang="en-GB" sz="1200" dirty="0">
              <a:latin typeface="Times New Roman" panose="02020603050405020304" pitchFamily="18" charset="0"/>
              <a:ea typeface="Times New Roman" panose="02020603050405020304" pitchFamily="18" charset="0"/>
            </a:endParaRPr>
          </a:p>
          <a:p>
            <a:pPr marL="342900" lvl="0" indent="-342900">
              <a:spcAft>
                <a:spcPts val="0"/>
              </a:spcAft>
              <a:buFont typeface="Symbol" panose="05050102010706020507" pitchFamily="18" charset="2"/>
              <a:buChar char=""/>
            </a:pPr>
            <a:r>
              <a:rPr lang="en-GB" sz="1100" dirty="0">
                <a:latin typeface="Calibri" panose="020F0502020204030204" pitchFamily="34" charset="0"/>
                <a:ea typeface="Times New Roman" panose="02020603050405020304" pitchFamily="18" charset="0"/>
                <a:cs typeface="Arial" panose="020B0604020202020204" pitchFamily="34" charset="0"/>
              </a:rPr>
              <a:t>Post it notes (for top tips)</a:t>
            </a:r>
            <a:endParaRPr lang="en-GB" sz="1200" dirty="0">
              <a:latin typeface="Times New Roman" panose="02020603050405020304" pitchFamily="18" charset="0"/>
              <a:ea typeface="Times New Roman" panose="02020603050405020304" pitchFamily="18" charset="0"/>
            </a:endParaRPr>
          </a:p>
          <a:p>
            <a:pPr marL="342900" lvl="0" indent="-342900">
              <a:spcAft>
                <a:spcPts val="0"/>
              </a:spcAft>
              <a:buFont typeface="Symbol" panose="05050102010706020507" pitchFamily="18" charset="2"/>
              <a:buChar char=""/>
            </a:pPr>
            <a:r>
              <a:rPr lang="en-GB" sz="1100" dirty="0">
                <a:latin typeface="Calibri" panose="020F0502020204030204" pitchFamily="34" charset="0"/>
                <a:ea typeface="Times New Roman" panose="02020603050405020304" pitchFamily="18" charset="0"/>
                <a:cs typeface="Arial" panose="020B0604020202020204" pitchFamily="34" charset="0"/>
              </a:rPr>
              <a:t>Room and space, for Opinion Compass</a:t>
            </a:r>
            <a:endParaRPr lang="en-GB"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335287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33"/>
          <p:cNvSpPr/>
          <p:nvPr/>
        </p:nvSpPr>
        <p:spPr>
          <a:xfrm>
            <a:off x="162692" y="810221"/>
            <a:ext cx="8657780" cy="2662538"/>
          </a:xfrm>
          <a:prstGeom prst="rect">
            <a:avLst/>
          </a:prstGeom>
          <a:solidFill>
            <a:srgbClr val="A98278"/>
          </a:solidFill>
          <a:ln>
            <a:noFill/>
          </a:ln>
        </p:spPr>
        <p:txBody>
          <a:bodyPr spcFirstLastPara="1" wrap="square" lIns="80150" tIns="80150" rIns="80150" bIns="8015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261" name="Google Shape;261;p33"/>
          <p:cNvPicPr preferRelativeResize="0"/>
          <p:nvPr/>
        </p:nvPicPr>
        <p:blipFill rotWithShape="1">
          <a:blip r:embed="rId3">
            <a:alphaModFix/>
          </a:blip>
          <a:srcRect/>
          <a:stretch/>
        </p:blipFill>
        <p:spPr>
          <a:xfrm>
            <a:off x="7375258" y="292952"/>
            <a:ext cx="1379321" cy="474154"/>
          </a:xfrm>
          <a:prstGeom prst="rect">
            <a:avLst/>
          </a:prstGeom>
          <a:noFill/>
          <a:ln>
            <a:noFill/>
          </a:ln>
        </p:spPr>
      </p:pic>
      <p:sp>
        <p:nvSpPr>
          <p:cNvPr id="262" name="Google Shape;262;p33"/>
          <p:cNvSpPr txBox="1"/>
          <p:nvPr/>
        </p:nvSpPr>
        <p:spPr>
          <a:xfrm>
            <a:off x="424404" y="1425908"/>
            <a:ext cx="6620621" cy="2723173"/>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endParaRPr sz="1000">
              <a:solidFill>
                <a:schemeClr val="dk1"/>
              </a:solidFill>
              <a:latin typeface="Raleway"/>
              <a:ea typeface="Raleway"/>
              <a:cs typeface="Raleway"/>
              <a:sym typeface="Raleway"/>
            </a:endParaRPr>
          </a:p>
          <a:p>
            <a:pPr marL="0" marR="0" lvl="0" indent="0" algn="l" rtl="0">
              <a:spcBef>
                <a:spcPts val="0"/>
              </a:spcBef>
              <a:spcAft>
                <a:spcPts val="0"/>
              </a:spcAft>
              <a:buNone/>
            </a:pPr>
            <a:endParaRPr sz="1000">
              <a:solidFill>
                <a:schemeClr val="dk1"/>
              </a:solidFill>
              <a:latin typeface="Raleway"/>
              <a:ea typeface="Raleway"/>
              <a:cs typeface="Raleway"/>
              <a:sym typeface="Raleway"/>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3" name="Google Shape;263;p33"/>
          <p:cNvSpPr txBox="1"/>
          <p:nvPr/>
        </p:nvSpPr>
        <p:spPr>
          <a:xfrm>
            <a:off x="162692" y="3504982"/>
            <a:ext cx="8873804" cy="3353018"/>
          </a:xfrm>
          <a:prstGeom prst="rect">
            <a:avLst/>
          </a:prstGeom>
          <a:solidFill>
            <a:schemeClr val="accent1">
              <a:lumMod val="20000"/>
              <a:lumOff val="80000"/>
            </a:schemeClr>
          </a:solidFill>
          <a:ln>
            <a:noFill/>
          </a:ln>
        </p:spPr>
        <p:txBody>
          <a:bodyPr spcFirstLastPara="1" wrap="square" lIns="80150" tIns="80150" rIns="80150" bIns="80150" anchor="t" anchorCtr="0">
            <a:noAutofit/>
          </a:bodyPr>
          <a:lstStyle/>
          <a:p>
            <a:r>
              <a:rPr lang="en-GB" sz="1400" b="1" dirty="0"/>
              <a:t>Summary of Activities</a:t>
            </a:r>
            <a:endParaRPr lang="en-GB" sz="1400" dirty="0"/>
          </a:p>
          <a:p>
            <a:pPr lvl="0"/>
            <a:r>
              <a:rPr lang="en-GB" sz="1400" b="1" dirty="0"/>
              <a:t>Word Association</a:t>
            </a:r>
            <a:r>
              <a:rPr lang="en-GB" sz="1400" dirty="0"/>
              <a:t>: how would you explain belonging – familiar, share, at home, involved, included</a:t>
            </a:r>
          </a:p>
          <a:p>
            <a:pPr lvl="0"/>
            <a:r>
              <a:rPr lang="en-GB" sz="1400" b="1" dirty="0"/>
              <a:t>How do we know we belong to this school? </a:t>
            </a:r>
            <a:r>
              <a:rPr lang="en-GB" sz="1400" dirty="0"/>
              <a:t>(links to statelessness in session 4)</a:t>
            </a:r>
          </a:p>
          <a:p>
            <a:pPr lvl="0"/>
            <a:r>
              <a:rPr lang="en-GB" sz="1400" dirty="0"/>
              <a:t>What images represent feelings that someone might have when arriving at a new school? How might they feel over the summer, between schools?</a:t>
            </a:r>
          </a:p>
          <a:p>
            <a:pPr lvl="0"/>
            <a:r>
              <a:rPr lang="en-GB" sz="1400" dirty="0"/>
              <a:t>When you transferred from Primary school, what did our school do to help you settle in? What went on in Year 5 &amp; 6, then at the start of year 7?</a:t>
            </a:r>
          </a:p>
          <a:p>
            <a:pPr lvl="0"/>
            <a:r>
              <a:rPr lang="en-GB" sz="1400" dirty="0"/>
              <a:t>What might someone who has moved to this area feel about joining our school in year 8?</a:t>
            </a:r>
          </a:p>
          <a:p>
            <a:pPr lvl="0"/>
            <a:r>
              <a:rPr lang="en-GB" sz="1400" b="1" dirty="0"/>
              <a:t>10 top tips</a:t>
            </a:r>
            <a:r>
              <a:rPr lang="en-GB" sz="1400" dirty="0"/>
              <a:t> to help new people settle down in our school </a:t>
            </a:r>
          </a:p>
          <a:p>
            <a:pPr lvl="0"/>
            <a:r>
              <a:rPr lang="en-GB" sz="1400" b="1" dirty="0"/>
              <a:t>An advice leaflet</a:t>
            </a:r>
            <a:r>
              <a:rPr lang="en-GB" sz="1400" dirty="0"/>
              <a:t>: How to make the most of being in this school – A Welcome leaflet; 10 best things about our school</a:t>
            </a:r>
          </a:p>
          <a:p>
            <a:r>
              <a:rPr lang="en-GB" sz="1400" dirty="0"/>
              <a:t> </a:t>
            </a:r>
            <a:r>
              <a:rPr lang="en-GB" sz="1400" b="1" dirty="0" smtClean="0"/>
              <a:t>Reflecting</a:t>
            </a:r>
            <a:endParaRPr lang="en-GB" sz="1400" dirty="0"/>
          </a:p>
          <a:p>
            <a:r>
              <a:rPr lang="en-GB" sz="1400" dirty="0"/>
              <a:t>What does it mean to ‘not belong’ anywhere? What would that be like? (introducing the idea of statelessness, for session </a:t>
            </a:r>
            <a:r>
              <a:rPr lang="en-GB" sz="1400" dirty="0" smtClean="0"/>
              <a:t>5) </a:t>
            </a:r>
          </a:p>
          <a:p>
            <a:r>
              <a:rPr lang="en-GB" sz="1400" dirty="0" smtClean="0"/>
              <a:t> </a:t>
            </a:r>
            <a:r>
              <a:rPr lang="en-GB" sz="1400" b="1" dirty="0" smtClean="0"/>
              <a:t>Other </a:t>
            </a:r>
            <a:r>
              <a:rPr lang="en-GB" sz="1400" b="1" dirty="0"/>
              <a:t>ideas</a:t>
            </a:r>
            <a:endParaRPr lang="en-GB" sz="1400" dirty="0"/>
          </a:p>
          <a:p>
            <a:r>
              <a:rPr lang="en-GB" sz="1400" dirty="0"/>
              <a:t>A session on finding a ‘special place’ or ‘my favourite corner’ of the school: to describe where, and why.</a:t>
            </a:r>
            <a:endParaRPr lang="en-GB" sz="1400" b="1" dirty="0">
              <a:solidFill>
                <a:srgbClr val="FF0000"/>
              </a:solidFill>
            </a:endParaRPr>
          </a:p>
        </p:txBody>
      </p:sp>
      <p:sp>
        <p:nvSpPr>
          <p:cNvPr id="264" name="Google Shape;264;p33"/>
          <p:cNvSpPr txBox="1"/>
          <p:nvPr/>
        </p:nvSpPr>
        <p:spPr>
          <a:xfrm>
            <a:off x="162692" y="184151"/>
            <a:ext cx="7073604" cy="582955"/>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r>
              <a:rPr lang="en-GB" sz="1800" b="1" dirty="0">
                <a:solidFill>
                  <a:srgbClr val="A98278"/>
                </a:solidFill>
                <a:latin typeface="Prompt"/>
                <a:ea typeface="Prompt"/>
                <a:cs typeface="Prompt"/>
                <a:sym typeface="Prompt"/>
              </a:rPr>
              <a:t>// Economic </a:t>
            </a:r>
            <a:r>
              <a:rPr lang="en-GB" sz="1800" b="1" dirty="0" smtClean="0">
                <a:solidFill>
                  <a:srgbClr val="A98278"/>
                </a:solidFill>
                <a:latin typeface="Prompt"/>
                <a:ea typeface="Prompt"/>
                <a:cs typeface="Prompt"/>
                <a:sym typeface="Prompt"/>
              </a:rPr>
              <a:t>Migration- </a:t>
            </a:r>
            <a:r>
              <a:rPr lang="en-GB" sz="1800" b="1" dirty="0" err="1" smtClean="0">
                <a:solidFill>
                  <a:srgbClr val="A98278"/>
                </a:solidFill>
                <a:latin typeface="Prompt"/>
                <a:ea typeface="Prompt"/>
                <a:cs typeface="Prompt"/>
                <a:sym typeface="Prompt"/>
              </a:rPr>
              <a:t>Ayslum</a:t>
            </a:r>
            <a:r>
              <a:rPr lang="en-GB" sz="1800" b="1" dirty="0" smtClean="0">
                <a:solidFill>
                  <a:srgbClr val="A98278"/>
                </a:solidFill>
                <a:latin typeface="Prompt"/>
                <a:ea typeface="Prompt"/>
                <a:cs typeface="Prompt"/>
                <a:sym typeface="Prompt"/>
              </a:rPr>
              <a:t> Seekers Lesson 1 //</a:t>
            </a:r>
            <a:r>
              <a:rPr lang="en-GB" sz="1800" b="1" dirty="0">
                <a:solidFill>
                  <a:srgbClr val="A98278"/>
                </a:solidFill>
                <a:latin typeface="Prompt"/>
                <a:ea typeface="Prompt"/>
                <a:cs typeface="Prompt"/>
                <a:sym typeface="Prompt"/>
              </a:rPr>
              <a:t>Teaching Learning Unit</a:t>
            </a:r>
            <a:endParaRPr sz="1200" dirty="0">
              <a:solidFill>
                <a:srgbClr val="A98278"/>
              </a:solidFill>
              <a:latin typeface="Arial"/>
              <a:ea typeface="Arial"/>
              <a:cs typeface="Arial"/>
              <a:sym typeface="Arial"/>
            </a:endParaRPr>
          </a:p>
        </p:txBody>
      </p:sp>
      <p:pic>
        <p:nvPicPr>
          <p:cNvPr id="265" name="Google Shape;265;p33"/>
          <p:cNvPicPr preferRelativeResize="0"/>
          <p:nvPr/>
        </p:nvPicPr>
        <p:blipFill rotWithShape="1">
          <a:blip r:embed="rId4">
            <a:alphaModFix/>
          </a:blip>
          <a:srcRect/>
          <a:stretch/>
        </p:blipFill>
        <p:spPr>
          <a:xfrm>
            <a:off x="7937211" y="6093970"/>
            <a:ext cx="817362" cy="303453"/>
          </a:xfrm>
          <a:prstGeom prst="rect">
            <a:avLst/>
          </a:prstGeom>
          <a:noFill/>
          <a:ln>
            <a:noFill/>
          </a:ln>
        </p:spPr>
      </p:pic>
      <p:sp>
        <p:nvSpPr>
          <p:cNvPr id="266" name="Google Shape;266;p33"/>
          <p:cNvSpPr txBox="1"/>
          <p:nvPr/>
        </p:nvSpPr>
        <p:spPr>
          <a:xfrm>
            <a:off x="202950" y="906403"/>
            <a:ext cx="7871362" cy="2470173"/>
          </a:xfrm>
          <a:prstGeom prst="rect">
            <a:avLst/>
          </a:prstGeom>
          <a:noFill/>
          <a:ln>
            <a:noFill/>
          </a:ln>
        </p:spPr>
        <p:txBody>
          <a:bodyPr spcFirstLastPara="1" wrap="square" lIns="80150" tIns="80150" rIns="80150" bIns="80150" anchor="t" anchorCtr="0">
            <a:noAutofit/>
          </a:bodyPr>
          <a:lstStyle/>
          <a:p>
            <a:r>
              <a:rPr lang="en-GB" b="1" dirty="0"/>
              <a:t>Topic content being taught and its purpose:</a:t>
            </a:r>
            <a:endParaRPr lang="en-GB" dirty="0"/>
          </a:p>
          <a:p>
            <a:r>
              <a:rPr lang="en-GB" sz="1400" dirty="0"/>
              <a:t>This session focuses on ‘</a:t>
            </a:r>
            <a:r>
              <a:rPr lang="en-GB" sz="1400" i="1" dirty="0"/>
              <a:t>Belonging</a:t>
            </a:r>
            <a:r>
              <a:rPr lang="en-GB" sz="1400" dirty="0"/>
              <a:t>’.  Students are encouraged to explore what this means, and how we gradually move from being simply located in a place, to </a:t>
            </a:r>
            <a:r>
              <a:rPr lang="en-GB" sz="1400" i="1" dirty="0"/>
              <a:t>belonging</a:t>
            </a:r>
            <a:r>
              <a:rPr lang="en-GB" sz="1400" dirty="0"/>
              <a:t> to a place (or community). </a:t>
            </a:r>
            <a:endParaRPr lang="en-GB" sz="1400" dirty="0" smtClean="0"/>
          </a:p>
          <a:p>
            <a:pPr marL="285750" indent="-285750">
              <a:buFont typeface="Arial" panose="020B0604020202020204" pitchFamily="34" charset="0"/>
              <a:buChar char="•"/>
            </a:pPr>
            <a:r>
              <a:rPr lang="en-GB" sz="1400" dirty="0" smtClean="0"/>
              <a:t>How </a:t>
            </a:r>
            <a:r>
              <a:rPr lang="en-GB" sz="1400" dirty="0"/>
              <a:t>do we know we belong somewhere? </a:t>
            </a:r>
            <a:endParaRPr lang="en-GB" sz="1400" dirty="0" smtClean="0"/>
          </a:p>
          <a:p>
            <a:pPr marL="285750" indent="-285750">
              <a:buFont typeface="Arial" panose="020B0604020202020204" pitchFamily="34" charset="0"/>
              <a:buChar char="•"/>
            </a:pPr>
            <a:r>
              <a:rPr lang="en-GB" sz="1400" dirty="0" smtClean="0"/>
              <a:t>Why </a:t>
            </a:r>
            <a:r>
              <a:rPr lang="en-GB" sz="1400" dirty="0"/>
              <a:t>might people say they ‘don’t feel they belong’? </a:t>
            </a:r>
            <a:endParaRPr lang="en-GB" sz="1400" dirty="0" smtClean="0"/>
          </a:p>
          <a:p>
            <a:r>
              <a:rPr lang="en-GB" sz="1400" dirty="0" smtClean="0"/>
              <a:t>The </a:t>
            </a:r>
            <a:r>
              <a:rPr lang="en-GB" sz="1400" dirty="0"/>
              <a:t>responsibilities of those who are already established in the community or location as well as the newly arrived person is explored, with the aim of identifying how we help each other to </a:t>
            </a:r>
            <a:r>
              <a:rPr lang="en-GB" sz="1400" i="1" dirty="0"/>
              <a:t>belong</a:t>
            </a:r>
            <a:r>
              <a:rPr lang="en-GB" sz="1400" dirty="0"/>
              <a:t>. The example of year 6 into year 7 is used.  It looks at the school’s preparation of and welcome to new pupils – Year 7 starters, or newly arrived pupils in Y8 or Y9. Structures, people, processes all contribute to helping students and pupils to settle in, ensuring they feel they belong.</a:t>
            </a:r>
          </a:p>
        </p:txBody>
      </p:sp>
      <p:sp>
        <p:nvSpPr>
          <p:cNvPr id="268" name="Google Shape;268;p33"/>
          <p:cNvSpPr txBox="1"/>
          <p:nvPr/>
        </p:nvSpPr>
        <p:spPr>
          <a:xfrm>
            <a:off x="6620621" y="1676427"/>
            <a:ext cx="2063594" cy="582955"/>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endParaRPr sz="1600" b="1">
              <a:solidFill>
                <a:srgbClr val="A98278"/>
              </a:solidFill>
              <a:latin typeface="Prompt"/>
              <a:ea typeface="Prompt"/>
              <a:cs typeface="Prompt"/>
              <a:sym typeface="Prompt"/>
            </a:endParaRPr>
          </a:p>
        </p:txBody>
      </p:sp>
    </p:spTree>
    <p:extLst>
      <p:ext uri="{BB962C8B-B14F-4D97-AF65-F5344CB8AC3E}">
        <p14:creationId xmlns:p14="http://schemas.microsoft.com/office/powerpoint/2010/main" val="4773695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33"/>
          <p:cNvSpPr/>
          <p:nvPr/>
        </p:nvSpPr>
        <p:spPr>
          <a:xfrm>
            <a:off x="162692" y="810221"/>
            <a:ext cx="7911620" cy="2261481"/>
          </a:xfrm>
          <a:prstGeom prst="rect">
            <a:avLst/>
          </a:prstGeom>
          <a:solidFill>
            <a:srgbClr val="A98278"/>
          </a:solidFill>
          <a:ln>
            <a:noFill/>
          </a:ln>
        </p:spPr>
        <p:txBody>
          <a:bodyPr spcFirstLastPara="1" wrap="square" lIns="80150" tIns="80150" rIns="80150" bIns="8015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261" name="Google Shape;261;p33"/>
          <p:cNvPicPr preferRelativeResize="0"/>
          <p:nvPr/>
        </p:nvPicPr>
        <p:blipFill rotWithShape="1">
          <a:blip r:embed="rId3">
            <a:alphaModFix/>
          </a:blip>
          <a:srcRect/>
          <a:stretch/>
        </p:blipFill>
        <p:spPr>
          <a:xfrm>
            <a:off x="7375258" y="292952"/>
            <a:ext cx="1379321" cy="474154"/>
          </a:xfrm>
          <a:prstGeom prst="rect">
            <a:avLst/>
          </a:prstGeom>
          <a:noFill/>
          <a:ln>
            <a:noFill/>
          </a:ln>
        </p:spPr>
      </p:pic>
      <p:sp>
        <p:nvSpPr>
          <p:cNvPr id="262" name="Google Shape;262;p33"/>
          <p:cNvSpPr txBox="1"/>
          <p:nvPr/>
        </p:nvSpPr>
        <p:spPr>
          <a:xfrm>
            <a:off x="424404" y="1425908"/>
            <a:ext cx="6620621" cy="2723173"/>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endParaRPr sz="1000">
              <a:solidFill>
                <a:schemeClr val="dk1"/>
              </a:solidFill>
              <a:latin typeface="Raleway"/>
              <a:ea typeface="Raleway"/>
              <a:cs typeface="Raleway"/>
              <a:sym typeface="Raleway"/>
            </a:endParaRPr>
          </a:p>
          <a:p>
            <a:pPr marL="0" marR="0" lvl="0" indent="0" algn="l" rtl="0">
              <a:spcBef>
                <a:spcPts val="0"/>
              </a:spcBef>
              <a:spcAft>
                <a:spcPts val="0"/>
              </a:spcAft>
              <a:buNone/>
            </a:pPr>
            <a:endParaRPr sz="1000">
              <a:solidFill>
                <a:schemeClr val="dk1"/>
              </a:solidFill>
              <a:latin typeface="Raleway"/>
              <a:ea typeface="Raleway"/>
              <a:cs typeface="Raleway"/>
              <a:sym typeface="Raleway"/>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3" name="Google Shape;263;p33"/>
          <p:cNvSpPr txBox="1"/>
          <p:nvPr/>
        </p:nvSpPr>
        <p:spPr>
          <a:xfrm>
            <a:off x="150290" y="3114817"/>
            <a:ext cx="8814198" cy="3353018"/>
          </a:xfrm>
          <a:prstGeom prst="rect">
            <a:avLst/>
          </a:prstGeom>
          <a:solidFill>
            <a:schemeClr val="accent1">
              <a:lumMod val="20000"/>
              <a:lumOff val="80000"/>
            </a:schemeClr>
          </a:solidFill>
          <a:ln>
            <a:noFill/>
          </a:ln>
        </p:spPr>
        <p:txBody>
          <a:bodyPr spcFirstLastPara="1" wrap="square" lIns="80150" tIns="80150" rIns="80150" bIns="80150" anchor="t" anchorCtr="0">
            <a:noAutofit/>
          </a:bodyPr>
          <a:lstStyle/>
          <a:p>
            <a:r>
              <a:rPr lang="en-GB" sz="1200" b="1" u="sng" dirty="0" smtClean="0"/>
              <a:t>Opening up Ideas</a:t>
            </a:r>
            <a:r>
              <a:rPr lang="en-GB" sz="1200" b="1" dirty="0" smtClean="0"/>
              <a:t>  20 minutes  	</a:t>
            </a:r>
            <a:r>
              <a:rPr lang="en-GB" sz="1200" b="1" i="1" dirty="0" smtClean="0"/>
              <a:t>Making welcome</a:t>
            </a:r>
            <a:endParaRPr lang="en-GB" sz="1200" dirty="0" smtClean="0"/>
          </a:p>
          <a:p>
            <a:r>
              <a:rPr lang="en-GB" sz="1200" b="1" dirty="0" smtClean="0"/>
              <a:t>Teacher Explains: </a:t>
            </a:r>
            <a:r>
              <a:rPr lang="en-GB" sz="1200" dirty="0" smtClean="0"/>
              <a:t>Lead an activity based on welcoming a new pupil into a class / year / our tutor group. Example here is welcoming Y7 to high school.</a:t>
            </a:r>
          </a:p>
          <a:p>
            <a:r>
              <a:rPr lang="en-GB" sz="1200" b="1" dirty="0" smtClean="0"/>
              <a:t>Group discussion </a:t>
            </a:r>
            <a:r>
              <a:rPr lang="en-GB" sz="1200" dirty="0" smtClean="0"/>
              <a:t>When you transferred from Primary school, how did you feel over the summer, between schools?</a:t>
            </a:r>
          </a:p>
          <a:p>
            <a:r>
              <a:rPr lang="en-GB" sz="1200" dirty="0" smtClean="0"/>
              <a:t>optional activity: </a:t>
            </a:r>
          </a:p>
          <a:p>
            <a:pPr marL="171450" indent="-171450">
              <a:buFont typeface="Arial" panose="020B0604020202020204" pitchFamily="34" charset="0"/>
              <a:buChar char="•"/>
            </a:pPr>
            <a:r>
              <a:rPr lang="en-GB" sz="1200" dirty="0" smtClean="0"/>
              <a:t>What images represent feelings that someone might have when arriving at a new school in year 7?)</a:t>
            </a:r>
          </a:p>
          <a:p>
            <a:pPr marL="171450" lvl="0" indent="-171450">
              <a:buFont typeface="Arial" panose="020B0604020202020204" pitchFamily="34" charset="0"/>
              <a:buChar char="•"/>
            </a:pPr>
            <a:r>
              <a:rPr lang="en-GB" sz="1200" dirty="0" smtClean="0"/>
              <a:t>What did the schools (primary and secondary) do to help you settle in? Slide 7</a:t>
            </a:r>
          </a:p>
          <a:p>
            <a:pPr marL="171450" lvl="0" indent="-171450">
              <a:buFont typeface="Arial" panose="020B0604020202020204" pitchFamily="34" charset="0"/>
              <a:buChar char="•"/>
            </a:pPr>
            <a:r>
              <a:rPr lang="en-GB" sz="1200" dirty="0" smtClean="0"/>
              <a:t>What went on in Year 5 &amp; 6, then at the start of year 7?      </a:t>
            </a:r>
          </a:p>
          <a:p>
            <a:r>
              <a:rPr lang="en-GB" sz="1200" b="1" dirty="0" smtClean="0"/>
              <a:t>1.3 How do we prepare pupils for High School?</a:t>
            </a:r>
            <a:endParaRPr lang="en-GB" sz="1200" dirty="0" smtClean="0"/>
          </a:p>
          <a:p>
            <a:r>
              <a:rPr lang="en-GB" sz="1200" i="1" dirty="0" smtClean="0"/>
              <a:t> </a:t>
            </a:r>
            <a:r>
              <a:rPr lang="en-GB" sz="1200" b="1" dirty="0" smtClean="0"/>
              <a:t>Teacher Explains: </a:t>
            </a:r>
            <a:r>
              <a:rPr lang="en-GB" sz="1200" dirty="0" smtClean="0"/>
              <a:t>Suppose, in that first week, a pupil does not seem to be happy, and is seen alone a lot. Maybe there is no one else from their primary school at this school.</a:t>
            </a:r>
          </a:p>
          <a:p>
            <a:r>
              <a:rPr lang="en-GB" sz="1200" b="1" dirty="0" smtClean="0"/>
              <a:t>Deeper reflection:  </a:t>
            </a:r>
            <a:r>
              <a:rPr lang="en-GB" sz="1200" dirty="0" smtClean="0"/>
              <a:t>Slide 8</a:t>
            </a:r>
          </a:p>
          <a:p>
            <a:pPr marL="171450" lvl="0" indent="-171450">
              <a:buFont typeface="Arial" panose="020B0604020202020204" pitchFamily="34" charset="0"/>
              <a:buChar char="•"/>
            </a:pPr>
            <a:r>
              <a:rPr lang="en-GB" sz="1200" dirty="0" smtClean="0"/>
              <a:t>What might be stopping that pupil from joining in with the class?</a:t>
            </a:r>
          </a:p>
          <a:p>
            <a:pPr marL="171450" lvl="0" indent="-171450">
              <a:buFont typeface="Arial" panose="020B0604020202020204" pitchFamily="34" charset="0"/>
              <a:buChar char="•"/>
            </a:pPr>
            <a:r>
              <a:rPr lang="en-GB" sz="1200" dirty="0" smtClean="0"/>
              <a:t>What could be the result for the new pupil, </a:t>
            </a:r>
            <a:r>
              <a:rPr lang="en-GB" sz="1200" b="1" dirty="0" smtClean="0"/>
              <a:t>and</a:t>
            </a:r>
            <a:r>
              <a:rPr lang="en-GB" sz="1200" dirty="0" smtClean="0"/>
              <a:t> the class, if this went on for a long time?</a:t>
            </a:r>
          </a:p>
          <a:p>
            <a:pPr marL="171450" indent="-171450">
              <a:buFont typeface="Arial" panose="020B0604020202020204" pitchFamily="34" charset="0"/>
              <a:buChar char="•"/>
            </a:pPr>
            <a:r>
              <a:rPr lang="en-GB" sz="1200" dirty="0" smtClean="0"/>
              <a:t>What could the class do to help any newly-arrived pupils become more integrated? </a:t>
            </a:r>
          </a:p>
          <a:p>
            <a:endParaRPr lang="en-GB" sz="1200" b="1" dirty="0">
              <a:solidFill>
                <a:srgbClr val="FF0000"/>
              </a:solidFill>
            </a:endParaRPr>
          </a:p>
        </p:txBody>
      </p:sp>
      <p:sp>
        <p:nvSpPr>
          <p:cNvPr id="264" name="Google Shape;264;p33"/>
          <p:cNvSpPr txBox="1"/>
          <p:nvPr/>
        </p:nvSpPr>
        <p:spPr>
          <a:xfrm>
            <a:off x="162692" y="184151"/>
            <a:ext cx="7073604" cy="582955"/>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r>
              <a:rPr lang="en-GB" sz="1800" b="1" dirty="0">
                <a:solidFill>
                  <a:srgbClr val="A98278"/>
                </a:solidFill>
                <a:latin typeface="Prompt"/>
                <a:ea typeface="Prompt"/>
                <a:cs typeface="Prompt"/>
                <a:sym typeface="Prompt"/>
              </a:rPr>
              <a:t>// Economic </a:t>
            </a:r>
            <a:r>
              <a:rPr lang="en-GB" sz="1800" b="1" dirty="0" smtClean="0">
                <a:solidFill>
                  <a:srgbClr val="A98278"/>
                </a:solidFill>
                <a:latin typeface="Prompt"/>
                <a:ea typeface="Prompt"/>
                <a:cs typeface="Prompt"/>
                <a:sym typeface="Prompt"/>
              </a:rPr>
              <a:t>Migration- </a:t>
            </a:r>
            <a:r>
              <a:rPr lang="en-GB" sz="1800" b="1" dirty="0" err="1" smtClean="0">
                <a:solidFill>
                  <a:srgbClr val="A98278"/>
                </a:solidFill>
                <a:latin typeface="Prompt"/>
                <a:ea typeface="Prompt"/>
                <a:cs typeface="Prompt"/>
                <a:sym typeface="Prompt"/>
              </a:rPr>
              <a:t>Ayslum</a:t>
            </a:r>
            <a:r>
              <a:rPr lang="en-GB" sz="1800" b="1" dirty="0" smtClean="0">
                <a:solidFill>
                  <a:srgbClr val="A98278"/>
                </a:solidFill>
                <a:latin typeface="Prompt"/>
                <a:ea typeface="Prompt"/>
                <a:cs typeface="Prompt"/>
                <a:sym typeface="Prompt"/>
              </a:rPr>
              <a:t> Seekers Lesson 1 //</a:t>
            </a:r>
            <a:r>
              <a:rPr lang="en-GB" sz="1800" b="1" dirty="0">
                <a:solidFill>
                  <a:srgbClr val="A98278"/>
                </a:solidFill>
                <a:latin typeface="Prompt"/>
                <a:ea typeface="Prompt"/>
                <a:cs typeface="Prompt"/>
                <a:sym typeface="Prompt"/>
              </a:rPr>
              <a:t>Teaching Learning Unit</a:t>
            </a:r>
            <a:endParaRPr sz="1200" dirty="0">
              <a:solidFill>
                <a:srgbClr val="A98278"/>
              </a:solidFill>
              <a:latin typeface="Arial"/>
              <a:ea typeface="Arial"/>
              <a:cs typeface="Arial"/>
              <a:sym typeface="Arial"/>
            </a:endParaRPr>
          </a:p>
        </p:txBody>
      </p:sp>
      <p:pic>
        <p:nvPicPr>
          <p:cNvPr id="265" name="Google Shape;265;p33"/>
          <p:cNvPicPr preferRelativeResize="0"/>
          <p:nvPr/>
        </p:nvPicPr>
        <p:blipFill rotWithShape="1">
          <a:blip r:embed="rId4">
            <a:alphaModFix/>
          </a:blip>
          <a:srcRect/>
          <a:stretch/>
        </p:blipFill>
        <p:spPr>
          <a:xfrm>
            <a:off x="7937211" y="6093970"/>
            <a:ext cx="817362" cy="303453"/>
          </a:xfrm>
          <a:prstGeom prst="rect">
            <a:avLst/>
          </a:prstGeom>
          <a:noFill/>
          <a:ln>
            <a:noFill/>
          </a:ln>
        </p:spPr>
      </p:pic>
      <p:sp>
        <p:nvSpPr>
          <p:cNvPr id="266" name="Google Shape;266;p33"/>
          <p:cNvSpPr txBox="1"/>
          <p:nvPr/>
        </p:nvSpPr>
        <p:spPr>
          <a:xfrm>
            <a:off x="202950" y="832985"/>
            <a:ext cx="7871362" cy="2238718"/>
          </a:xfrm>
          <a:prstGeom prst="rect">
            <a:avLst/>
          </a:prstGeom>
          <a:noFill/>
          <a:ln>
            <a:noFill/>
          </a:ln>
        </p:spPr>
        <p:txBody>
          <a:bodyPr spcFirstLastPara="1" wrap="square" lIns="80150" tIns="80150" rIns="80150" bIns="80150" anchor="t" anchorCtr="0">
            <a:noAutofit/>
          </a:bodyPr>
          <a:lstStyle/>
          <a:p>
            <a:endParaRPr lang="en-GB" sz="1400" dirty="0"/>
          </a:p>
        </p:txBody>
      </p:sp>
      <p:sp>
        <p:nvSpPr>
          <p:cNvPr id="268" name="Google Shape;268;p33"/>
          <p:cNvSpPr txBox="1"/>
          <p:nvPr/>
        </p:nvSpPr>
        <p:spPr>
          <a:xfrm>
            <a:off x="6620621" y="1676427"/>
            <a:ext cx="2063594" cy="582955"/>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endParaRPr sz="1600" b="1">
              <a:solidFill>
                <a:srgbClr val="A98278"/>
              </a:solidFill>
              <a:latin typeface="Prompt"/>
              <a:ea typeface="Prompt"/>
              <a:cs typeface="Prompt"/>
              <a:sym typeface="Prompt"/>
            </a:endParaRPr>
          </a:p>
        </p:txBody>
      </p:sp>
      <p:sp>
        <p:nvSpPr>
          <p:cNvPr id="2" name="Rectangle 9"/>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pSp>
        <p:nvGrpSpPr>
          <p:cNvPr id="3" name="Group 1"/>
          <p:cNvGrpSpPr>
            <a:grpSpLocks/>
          </p:cNvGrpSpPr>
          <p:nvPr/>
        </p:nvGrpSpPr>
        <p:grpSpPr bwMode="auto">
          <a:xfrm>
            <a:off x="6549725" y="1063886"/>
            <a:ext cx="990600" cy="1123950"/>
            <a:chOff x="4020" y="3600"/>
            <a:chExt cx="3900" cy="3660"/>
          </a:xfrm>
        </p:grpSpPr>
        <p:sp>
          <p:nvSpPr>
            <p:cNvPr id="4" name="Oval 8"/>
            <p:cNvSpPr>
              <a:spLocks noChangeArrowheads="1"/>
            </p:cNvSpPr>
            <p:nvPr/>
          </p:nvSpPr>
          <p:spPr bwMode="auto">
            <a:xfrm>
              <a:off x="4230" y="4515"/>
              <a:ext cx="3495" cy="1965"/>
            </a:xfrm>
            <a:prstGeom prst="ellipse">
              <a:avLst/>
            </a:prstGeom>
            <a:solidFill>
              <a:srgbClr val="FFFFFF"/>
            </a:solidFill>
            <a:ln w="38100">
              <a:solidFill>
                <a:srgbClr val="0000FF"/>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smtClean="0">
                  <a:ln>
                    <a:noFill/>
                  </a:ln>
                  <a:solidFill>
                    <a:srgbClr val="FF0000"/>
                  </a:solidFill>
                  <a:effectLst/>
                  <a:latin typeface="MV Boli" panose="02000500030200090000" pitchFamily="2" charset="0"/>
                  <a:ea typeface="Times New Roman" panose="02020603050405020304" pitchFamily="18" charset="0"/>
                </a:rPr>
                <a:t>Belonging</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5" name="AutoShape 7"/>
            <p:cNvSpPr>
              <a:spLocks noChangeShapeType="1"/>
            </p:cNvSpPr>
            <p:nvPr/>
          </p:nvSpPr>
          <p:spPr bwMode="auto">
            <a:xfrm flipV="1">
              <a:off x="7170" y="3990"/>
              <a:ext cx="750" cy="780"/>
            </a:xfrm>
            <a:prstGeom prst="straightConnector1">
              <a:avLst/>
            </a:prstGeom>
            <a:noFill/>
            <a:ln w="28575">
              <a:solidFill>
                <a:srgbClr val="FFFF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6"/>
            <p:cNvSpPr>
              <a:spLocks noChangeShapeType="1"/>
            </p:cNvSpPr>
            <p:nvPr/>
          </p:nvSpPr>
          <p:spPr bwMode="auto">
            <a:xfrm flipH="1" flipV="1">
              <a:off x="4020" y="4080"/>
              <a:ext cx="750" cy="690"/>
            </a:xfrm>
            <a:prstGeom prst="straightConnector1">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AutoShape 5"/>
            <p:cNvSpPr>
              <a:spLocks noChangeShapeType="1"/>
            </p:cNvSpPr>
            <p:nvPr/>
          </p:nvSpPr>
          <p:spPr bwMode="auto">
            <a:xfrm flipV="1">
              <a:off x="5955" y="3600"/>
              <a:ext cx="0" cy="915"/>
            </a:xfrm>
            <a:prstGeom prst="straightConnector1">
              <a:avLst/>
            </a:prstGeom>
            <a:noFill/>
            <a:ln w="28575">
              <a:solidFill>
                <a:srgbClr val="4E6128"/>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AutoShape 4"/>
            <p:cNvSpPr>
              <a:spLocks noChangeShapeType="1"/>
            </p:cNvSpPr>
            <p:nvPr/>
          </p:nvSpPr>
          <p:spPr bwMode="auto">
            <a:xfrm>
              <a:off x="7290" y="6180"/>
              <a:ext cx="630" cy="765"/>
            </a:xfrm>
            <a:prstGeom prst="straightConnector1">
              <a:avLst/>
            </a:prstGeom>
            <a:noFill/>
            <a:ln w="28575">
              <a:solidFill>
                <a:srgbClr val="974706"/>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3"/>
            <p:cNvSpPr>
              <a:spLocks noChangeShapeType="1"/>
            </p:cNvSpPr>
            <p:nvPr/>
          </p:nvSpPr>
          <p:spPr bwMode="auto">
            <a:xfrm flipH="1">
              <a:off x="4020" y="6180"/>
              <a:ext cx="750" cy="765"/>
            </a:xfrm>
            <a:prstGeom prst="straightConnector1">
              <a:avLst/>
            </a:prstGeom>
            <a:noFill/>
            <a:ln w="28575">
              <a:solidFill>
                <a:srgbClr val="7030A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AutoShape 2"/>
            <p:cNvSpPr>
              <a:spLocks noChangeShapeType="1"/>
            </p:cNvSpPr>
            <p:nvPr/>
          </p:nvSpPr>
          <p:spPr bwMode="auto">
            <a:xfrm>
              <a:off x="5955" y="6480"/>
              <a:ext cx="0" cy="780"/>
            </a:xfrm>
            <a:prstGeom prst="straightConnector1">
              <a:avLst/>
            </a:prstGeom>
            <a:noFill/>
            <a:ln w="28575">
              <a:solidFill>
                <a:srgbClr val="205867"/>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grpSp>
      <p:sp>
        <p:nvSpPr>
          <p:cNvPr id="11" name="Rectangle 11"/>
          <p:cNvSpPr>
            <a:spLocks noChangeArrowheads="1"/>
          </p:cNvSpPr>
          <p:nvPr/>
        </p:nvSpPr>
        <p:spPr bwMode="auto">
          <a:xfrm>
            <a:off x="215545" y="998213"/>
            <a:ext cx="8042413"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1" i="0" u="sng"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First Thoughts</a:t>
            </a:r>
            <a:r>
              <a:rPr kumimoji="0" lang="en-GB" altLang="en-US" sz="12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GB" altLang="en-US" sz="1200" b="1" i="0" u="none" strike="noStrike" cap="none" normalizeH="0" baseline="0" dirty="0" smtClean="0">
                <a:ln>
                  <a:noFill/>
                </a:ln>
                <a:solidFill>
                  <a:schemeClr val="accent5">
                    <a:lumMod val="50000"/>
                  </a:schemeClr>
                </a:solidFill>
                <a:effectLst/>
                <a:latin typeface="Calibri" panose="020F0502020204030204" pitchFamily="34" charset="0"/>
                <a:ea typeface="Times New Roman" panose="02020603050405020304" pitchFamily="18" charset="0"/>
                <a:cs typeface="Calibri" panose="020F0502020204030204" pitchFamily="34" charset="0"/>
              </a:rPr>
              <a:t>10 Minutes  	</a:t>
            </a:r>
            <a:r>
              <a:rPr kumimoji="0" lang="en-GB" altLang="en-US" sz="1200" b="1" i="1" u="none" strike="noStrike" cap="none" normalizeH="0" baseline="0" dirty="0" smtClean="0">
                <a:ln>
                  <a:noFill/>
                </a:ln>
                <a:solidFill>
                  <a:schemeClr val="accent5">
                    <a:lumMod val="50000"/>
                  </a:schemeClr>
                </a:solidFill>
                <a:effectLst/>
                <a:latin typeface="Calibri" panose="020F0502020204030204" pitchFamily="34" charset="0"/>
                <a:ea typeface="Times New Roman" panose="02020603050405020304" pitchFamily="18" charset="0"/>
                <a:cs typeface="Calibri" panose="020F0502020204030204" pitchFamily="34" charset="0"/>
              </a:rPr>
              <a:t>Belonging</a:t>
            </a:r>
            <a:endParaRPr kumimoji="0" lang="en-GB" altLang="en-US" sz="1200" b="0" i="0" u="none" strike="noStrike" cap="none" normalizeH="0" baseline="0" dirty="0" smtClean="0">
              <a:ln>
                <a:noFill/>
              </a:ln>
              <a:solidFill>
                <a:schemeClr val="accent5">
                  <a:lumMod val="50000"/>
                </a:schemeClr>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Teacher explains:</a:t>
            </a:r>
            <a:r>
              <a:rPr kumimoji="0" lang="en-GB" altLang="en-US" sz="12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kumimoji="0" lang="en-GB" alt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Word Association: how would you explain </a:t>
            </a:r>
            <a:r>
              <a:rPr kumimoji="0" lang="en-GB" altLang="en-US"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Belonging?</a:t>
            </a:r>
            <a:endParaRPr kumimoji="0" lang="en-GB" altLang="en-US" sz="1200" b="0" i="0" u="none" strike="noStrike" cap="none" normalizeH="0" baseline="0" dirty="0" smtClean="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Tx/>
              <a:buAutoNum type="arabicPeriod"/>
              <a:tabLst/>
            </a:pPr>
            <a:r>
              <a:rPr kumimoji="0" lang="en-GB" altLang="en-US" sz="12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Session 1 PowerPoint slide 5</a:t>
            </a:r>
            <a:endParaRPr kumimoji="0" lang="en-GB" alt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Discuss ideas, ask which is the most closely linked in meaning, to them.</a:t>
            </a:r>
            <a:endParaRPr kumimoji="0" lang="en-GB" alt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Activity -sort cards: How do I know I belong to this school? Diamond 9 - ranking the most important ways </a:t>
            </a:r>
            <a:endParaRPr kumimoji="0" lang="en-GB" altLang="en-US" sz="1200" b="0" i="0" u="none" strike="noStrike" cap="none" normalizeH="0" baseline="0" dirty="0" smtClean="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Tx/>
              <a:buAutoNum type="arabicPeriod"/>
              <a:tabLst/>
            </a:pPr>
            <a:r>
              <a:rPr kumimoji="0" lang="en-GB" altLang="en-US" sz="1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Diamond 9:</a:t>
            </a:r>
            <a:r>
              <a:rPr kumimoji="0" lang="en-GB" altLang="en-US"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How I know I belong to this school? slide 6 </a:t>
            </a:r>
            <a:endParaRPr kumimoji="0" lang="en-GB" alt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NB Could provide a blank oblong for them to add their own idea of belonging, if it is not on that list;</a:t>
            </a:r>
            <a:endParaRPr kumimoji="0" lang="en-GB" altLang="en-US"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It would be useful to take a picture of each students’ diamond 9 for use in session 5 and 6.</a:t>
            </a:r>
            <a:r>
              <a:rPr kumimoji="0" lang="en-GB" altLang="en-US" sz="1200" b="0" i="0" u="none" strike="noStrike" cap="none" normalizeH="0" baseline="0" dirty="0" smtClean="0">
                <a:ln>
                  <a:noFill/>
                </a:ln>
                <a:solidFill>
                  <a:schemeClr val="tx1"/>
                </a:solidFill>
                <a:effectLst/>
              </a:rPr>
              <a:t> </a:t>
            </a:r>
          </a:p>
        </p:txBody>
      </p:sp>
      <p:sp>
        <p:nvSpPr>
          <p:cNvPr id="12" name="Rectangle 11"/>
          <p:cNvSpPr/>
          <p:nvPr/>
        </p:nvSpPr>
        <p:spPr>
          <a:xfrm>
            <a:off x="128338" y="6154121"/>
            <a:ext cx="8836149" cy="523220"/>
          </a:xfrm>
          <a:prstGeom prst="rect">
            <a:avLst/>
          </a:prstGeom>
          <a:solidFill>
            <a:schemeClr val="accent1"/>
          </a:solidFill>
        </p:spPr>
        <p:txBody>
          <a:bodyPr wrap="square">
            <a:spAutoFit/>
          </a:bodyPr>
          <a:lstStyle/>
          <a:p>
            <a:pPr>
              <a:spcAft>
                <a:spcPts val="0"/>
              </a:spcAft>
            </a:pPr>
            <a:r>
              <a:rPr lang="en-GB" sz="1400" b="1" dirty="0">
                <a:latin typeface="Calibri" panose="020F0502020204030204" pitchFamily="34" charset="0"/>
                <a:ea typeface="Times New Roman" panose="02020603050405020304" pitchFamily="18" charset="0"/>
                <a:cs typeface="Arial" panose="020B0604020202020204" pitchFamily="34" charset="0"/>
              </a:rPr>
              <a:t>Extra </a:t>
            </a:r>
            <a:r>
              <a:rPr lang="en-GB" sz="1400" b="1" dirty="0" smtClean="0">
                <a:latin typeface="Calibri" panose="020F0502020204030204" pitchFamily="34" charset="0"/>
                <a:ea typeface="Times New Roman" panose="02020603050405020304" pitchFamily="18" charset="0"/>
                <a:cs typeface="Arial" panose="020B0604020202020204" pitchFamily="34" charset="0"/>
              </a:rPr>
              <a:t>question: </a:t>
            </a:r>
            <a:r>
              <a:rPr lang="en-GB" sz="1400" dirty="0" smtClean="0">
                <a:latin typeface="Calibri" panose="020F0502020204030204" pitchFamily="34" charset="0"/>
                <a:ea typeface="Times New Roman" panose="02020603050405020304" pitchFamily="18" charset="0"/>
                <a:cs typeface="Arial" panose="020B0604020202020204" pitchFamily="34" charset="0"/>
              </a:rPr>
              <a:t>What </a:t>
            </a:r>
            <a:r>
              <a:rPr lang="en-GB" sz="1400" dirty="0">
                <a:latin typeface="Calibri" panose="020F0502020204030204" pitchFamily="34" charset="0"/>
                <a:ea typeface="Times New Roman" panose="02020603050405020304" pitchFamily="18" charset="0"/>
                <a:cs typeface="Arial" panose="020B0604020202020204" pitchFamily="34" charset="0"/>
              </a:rPr>
              <a:t>might someone who has moved to this area feel about joining our school in </a:t>
            </a:r>
            <a:r>
              <a:rPr lang="en-GB" sz="1400" b="1" dirty="0">
                <a:latin typeface="Calibri" panose="020F0502020204030204" pitchFamily="34" charset="0"/>
                <a:ea typeface="Times New Roman" panose="02020603050405020304" pitchFamily="18" charset="0"/>
                <a:cs typeface="Arial" panose="020B0604020202020204" pitchFamily="34" charset="0"/>
              </a:rPr>
              <a:t>year 8 or year 9 </a:t>
            </a:r>
            <a:r>
              <a:rPr lang="en-GB" sz="1400" dirty="0">
                <a:latin typeface="Calibri" panose="020F0502020204030204" pitchFamily="34" charset="0"/>
                <a:ea typeface="Times New Roman" panose="02020603050405020304" pitchFamily="18" charset="0"/>
                <a:cs typeface="Arial" panose="020B0604020202020204" pitchFamily="34" charset="0"/>
              </a:rPr>
              <a:t>– how might their experience be different to new joiners, in year 7?</a:t>
            </a:r>
            <a:endParaRPr lang="en-GB" sz="1400" dirty="0"/>
          </a:p>
        </p:txBody>
      </p:sp>
    </p:spTree>
    <p:extLst>
      <p:ext uri="{BB962C8B-B14F-4D97-AF65-F5344CB8AC3E}">
        <p14:creationId xmlns:p14="http://schemas.microsoft.com/office/powerpoint/2010/main" val="30368279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33"/>
          <p:cNvSpPr/>
          <p:nvPr/>
        </p:nvSpPr>
        <p:spPr>
          <a:xfrm>
            <a:off x="162692" y="810221"/>
            <a:ext cx="8657780" cy="3266852"/>
          </a:xfrm>
          <a:prstGeom prst="rect">
            <a:avLst/>
          </a:prstGeom>
          <a:solidFill>
            <a:srgbClr val="A98278"/>
          </a:solidFill>
          <a:ln>
            <a:noFill/>
          </a:ln>
        </p:spPr>
        <p:txBody>
          <a:bodyPr spcFirstLastPara="1" wrap="square" lIns="80150" tIns="80150" rIns="80150" bIns="8015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261" name="Google Shape;261;p33"/>
          <p:cNvPicPr preferRelativeResize="0"/>
          <p:nvPr/>
        </p:nvPicPr>
        <p:blipFill rotWithShape="1">
          <a:blip r:embed="rId3">
            <a:alphaModFix/>
          </a:blip>
          <a:srcRect/>
          <a:stretch/>
        </p:blipFill>
        <p:spPr>
          <a:xfrm>
            <a:off x="7375258" y="292952"/>
            <a:ext cx="1379321" cy="474154"/>
          </a:xfrm>
          <a:prstGeom prst="rect">
            <a:avLst/>
          </a:prstGeom>
          <a:noFill/>
          <a:ln>
            <a:noFill/>
          </a:ln>
        </p:spPr>
      </p:pic>
      <p:sp>
        <p:nvSpPr>
          <p:cNvPr id="262" name="Google Shape;262;p33"/>
          <p:cNvSpPr txBox="1"/>
          <p:nvPr/>
        </p:nvSpPr>
        <p:spPr>
          <a:xfrm>
            <a:off x="424404" y="1425908"/>
            <a:ext cx="6620621" cy="2723173"/>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endParaRPr sz="1000">
              <a:solidFill>
                <a:schemeClr val="dk1"/>
              </a:solidFill>
              <a:latin typeface="Raleway"/>
              <a:ea typeface="Raleway"/>
              <a:cs typeface="Raleway"/>
              <a:sym typeface="Raleway"/>
            </a:endParaRPr>
          </a:p>
          <a:p>
            <a:pPr marL="0" marR="0" lvl="0" indent="0" algn="l" rtl="0">
              <a:spcBef>
                <a:spcPts val="0"/>
              </a:spcBef>
              <a:spcAft>
                <a:spcPts val="0"/>
              </a:spcAft>
              <a:buNone/>
            </a:pPr>
            <a:endParaRPr sz="1000">
              <a:solidFill>
                <a:schemeClr val="dk1"/>
              </a:solidFill>
              <a:latin typeface="Raleway"/>
              <a:ea typeface="Raleway"/>
              <a:cs typeface="Raleway"/>
              <a:sym typeface="Raleway"/>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3" name="Google Shape;263;p33"/>
          <p:cNvSpPr txBox="1"/>
          <p:nvPr/>
        </p:nvSpPr>
        <p:spPr>
          <a:xfrm>
            <a:off x="152341" y="4149081"/>
            <a:ext cx="8551470" cy="2464000"/>
          </a:xfrm>
          <a:prstGeom prst="rect">
            <a:avLst/>
          </a:prstGeom>
          <a:solidFill>
            <a:schemeClr val="accent1">
              <a:lumMod val="20000"/>
              <a:lumOff val="80000"/>
            </a:schemeClr>
          </a:solidFill>
          <a:ln>
            <a:noFill/>
          </a:ln>
        </p:spPr>
        <p:txBody>
          <a:bodyPr spcFirstLastPara="1" wrap="square" lIns="80150" tIns="80150" rIns="80150" bIns="80150" anchor="t" anchorCtr="0">
            <a:noAutofit/>
          </a:bodyPr>
          <a:lstStyle/>
          <a:p>
            <a:r>
              <a:rPr lang="en-GB" sz="1400" b="1" i="1" dirty="0"/>
              <a:t>Possible ideas for action:</a:t>
            </a:r>
            <a:endParaRPr lang="en-GB" sz="1400" b="1" dirty="0"/>
          </a:p>
          <a:p>
            <a:r>
              <a:rPr lang="en-GB" sz="1400" b="1" dirty="0"/>
              <a:t>Empower</a:t>
            </a:r>
            <a:r>
              <a:rPr lang="en-GB" sz="1400" dirty="0"/>
              <a:t>: to help pupils to take charge; to help them learn skills; create support networks for those who are newly arrived</a:t>
            </a:r>
          </a:p>
          <a:p>
            <a:r>
              <a:rPr lang="en-GB" sz="1400" b="1" dirty="0"/>
              <a:t>Participation:</a:t>
            </a:r>
            <a:r>
              <a:rPr lang="en-GB" sz="1400" dirty="0"/>
              <a:t> to get involved, and make the community a better and happier place to live </a:t>
            </a:r>
          </a:p>
          <a:p>
            <a:r>
              <a:rPr lang="en-GB" sz="1400" b="1" dirty="0"/>
              <a:t>Closing the gaps</a:t>
            </a:r>
            <a:r>
              <a:rPr lang="en-GB" sz="1400" dirty="0"/>
              <a:t>: between older and younger pupils</a:t>
            </a:r>
          </a:p>
          <a:p>
            <a:r>
              <a:rPr lang="en-GB" sz="1400" b="1" dirty="0"/>
              <a:t>Kindness:</a:t>
            </a:r>
            <a:r>
              <a:rPr lang="en-GB" sz="1400" dirty="0"/>
              <a:t> to help each other, end loneliness, increase well being </a:t>
            </a:r>
          </a:p>
          <a:p>
            <a:r>
              <a:rPr lang="en-GB" sz="1400" b="1" dirty="0"/>
              <a:t>Opportunity to learn skills together</a:t>
            </a:r>
            <a:r>
              <a:rPr lang="en-GB" sz="1400" dirty="0"/>
              <a:t>: to increase income, and have a feeling of achievement and well being</a:t>
            </a:r>
          </a:p>
          <a:p>
            <a:r>
              <a:rPr lang="en-GB" sz="1400" i="1" dirty="0"/>
              <a:t>(These are objectives from the Government’s Integration Strategy, 2018</a:t>
            </a:r>
            <a:r>
              <a:rPr lang="en-GB" sz="1400" i="1" dirty="0" smtClean="0"/>
              <a:t>)</a:t>
            </a:r>
          </a:p>
          <a:p>
            <a:r>
              <a:rPr lang="en-GB" sz="1400" b="1" u="sng" dirty="0"/>
              <a:t>Conclusion and Reflection</a:t>
            </a:r>
            <a:r>
              <a:rPr lang="en-GB" sz="1400" b="1" dirty="0"/>
              <a:t> 5 minutes 	</a:t>
            </a:r>
            <a:r>
              <a:rPr lang="en-GB" sz="1400" b="1" i="1" dirty="0"/>
              <a:t>Empathy for</a:t>
            </a:r>
            <a:r>
              <a:rPr lang="en-GB" sz="1400" b="1" dirty="0"/>
              <a:t> </a:t>
            </a:r>
            <a:r>
              <a:rPr lang="en-GB" sz="1400" b="1" i="1" dirty="0"/>
              <a:t>no sense of </a:t>
            </a:r>
            <a:r>
              <a:rPr lang="en-GB" sz="1400" b="1" i="1" dirty="0" smtClean="0"/>
              <a:t>belonging   </a:t>
            </a:r>
            <a:r>
              <a:rPr lang="en-GB" sz="1400" dirty="0" smtClean="0"/>
              <a:t>Slide 11</a:t>
            </a:r>
            <a:endParaRPr lang="en-GB" sz="1400" b="1" dirty="0"/>
          </a:p>
          <a:p>
            <a:pPr marL="285750" lvl="0" indent="-285750">
              <a:buFont typeface="Arial" panose="020B0604020202020204" pitchFamily="34" charset="0"/>
              <a:buChar char="•"/>
            </a:pPr>
            <a:r>
              <a:rPr lang="en-GB" sz="1400" dirty="0"/>
              <a:t>What does it mean to ‘not belong’ anywhere? </a:t>
            </a:r>
            <a:r>
              <a:rPr lang="en-GB" sz="1400" dirty="0" smtClean="0"/>
              <a:t>         [</a:t>
            </a:r>
            <a:r>
              <a:rPr lang="en-GB" sz="1400" dirty="0"/>
              <a:t>this links to a later session no. 5 on Statelessness]</a:t>
            </a:r>
          </a:p>
          <a:p>
            <a:pPr marL="285750" lvl="0" indent="-285750">
              <a:buFont typeface="Arial" panose="020B0604020202020204" pitchFamily="34" charset="0"/>
              <a:buChar char="•"/>
            </a:pPr>
            <a:r>
              <a:rPr lang="en-GB" sz="1400" dirty="0"/>
              <a:t>What would that feel like?</a:t>
            </a:r>
          </a:p>
          <a:p>
            <a:endParaRPr lang="en-GB" sz="1400" b="1" dirty="0">
              <a:solidFill>
                <a:srgbClr val="FF0000"/>
              </a:solidFill>
            </a:endParaRPr>
          </a:p>
        </p:txBody>
      </p:sp>
      <p:sp>
        <p:nvSpPr>
          <p:cNvPr id="264" name="Google Shape;264;p33"/>
          <p:cNvSpPr txBox="1"/>
          <p:nvPr/>
        </p:nvSpPr>
        <p:spPr>
          <a:xfrm>
            <a:off x="162692" y="184151"/>
            <a:ext cx="7073604" cy="582955"/>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r>
              <a:rPr lang="en-GB" sz="1800" b="1" dirty="0">
                <a:solidFill>
                  <a:srgbClr val="A98278"/>
                </a:solidFill>
                <a:latin typeface="Prompt"/>
                <a:ea typeface="Prompt"/>
                <a:cs typeface="Prompt"/>
                <a:sym typeface="Prompt"/>
              </a:rPr>
              <a:t>// Economic </a:t>
            </a:r>
            <a:r>
              <a:rPr lang="en-GB" sz="1800" b="1" dirty="0" smtClean="0">
                <a:solidFill>
                  <a:srgbClr val="A98278"/>
                </a:solidFill>
                <a:latin typeface="Prompt"/>
                <a:ea typeface="Prompt"/>
                <a:cs typeface="Prompt"/>
                <a:sym typeface="Prompt"/>
              </a:rPr>
              <a:t>Migration- </a:t>
            </a:r>
            <a:r>
              <a:rPr lang="en-GB" sz="1800" b="1" dirty="0" err="1" smtClean="0">
                <a:solidFill>
                  <a:srgbClr val="A98278"/>
                </a:solidFill>
                <a:latin typeface="Prompt"/>
                <a:ea typeface="Prompt"/>
                <a:cs typeface="Prompt"/>
                <a:sym typeface="Prompt"/>
              </a:rPr>
              <a:t>Ayslum</a:t>
            </a:r>
            <a:r>
              <a:rPr lang="en-GB" sz="1800" b="1" dirty="0" smtClean="0">
                <a:solidFill>
                  <a:srgbClr val="A98278"/>
                </a:solidFill>
                <a:latin typeface="Prompt"/>
                <a:ea typeface="Prompt"/>
                <a:cs typeface="Prompt"/>
                <a:sym typeface="Prompt"/>
              </a:rPr>
              <a:t> Seekers Lesson 1 //</a:t>
            </a:r>
            <a:r>
              <a:rPr lang="en-GB" sz="1800" b="1" dirty="0">
                <a:solidFill>
                  <a:srgbClr val="A98278"/>
                </a:solidFill>
                <a:latin typeface="Prompt"/>
                <a:ea typeface="Prompt"/>
                <a:cs typeface="Prompt"/>
                <a:sym typeface="Prompt"/>
              </a:rPr>
              <a:t>Teaching Learning Unit</a:t>
            </a:r>
            <a:endParaRPr sz="1200" dirty="0">
              <a:solidFill>
                <a:srgbClr val="A98278"/>
              </a:solidFill>
              <a:latin typeface="Arial"/>
              <a:ea typeface="Arial"/>
              <a:cs typeface="Arial"/>
              <a:sym typeface="Arial"/>
            </a:endParaRPr>
          </a:p>
        </p:txBody>
      </p:sp>
      <p:pic>
        <p:nvPicPr>
          <p:cNvPr id="265" name="Google Shape;265;p33"/>
          <p:cNvPicPr preferRelativeResize="0"/>
          <p:nvPr/>
        </p:nvPicPr>
        <p:blipFill rotWithShape="1">
          <a:blip r:embed="rId4">
            <a:alphaModFix/>
          </a:blip>
          <a:srcRect/>
          <a:stretch/>
        </p:blipFill>
        <p:spPr>
          <a:xfrm>
            <a:off x="7937211" y="6093970"/>
            <a:ext cx="817362" cy="303453"/>
          </a:xfrm>
          <a:prstGeom prst="rect">
            <a:avLst/>
          </a:prstGeom>
          <a:noFill/>
          <a:ln>
            <a:noFill/>
          </a:ln>
        </p:spPr>
      </p:pic>
      <p:sp>
        <p:nvSpPr>
          <p:cNvPr id="266" name="Google Shape;266;p33"/>
          <p:cNvSpPr txBox="1"/>
          <p:nvPr/>
        </p:nvSpPr>
        <p:spPr>
          <a:xfrm>
            <a:off x="201437" y="844741"/>
            <a:ext cx="8551623" cy="3304340"/>
          </a:xfrm>
          <a:prstGeom prst="rect">
            <a:avLst/>
          </a:prstGeom>
          <a:noFill/>
          <a:ln>
            <a:noFill/>
          </a:ln>
        </p:spPr>
        <p:txBody>
          <a:bodyPr spcFirstLastPara="1" wrap="square" lIns="80150" tIns="80150" rIns="80150" bIns="80150" anchor="t" anchorCtr="0">
            <a:noAutofit/>
          </a:bodyPr>
          <a:lstStyle/>
          <a:p>
            <a:r>
              <a:rPr lang="en-GB" sz="1400" b="1" u="sng" dirty="0"/>
              <a:t>Exploration and Consolidation</a:t>
            </a:r>
            <a:r>
              <a:rPr lang="en-GB" sz="1400" b="1" dirty="0"/>
              <a:t> 20 minutes 		</a:t>
            </a:r>
            <a:r>
              <a:rPr lang="en-GB" sz="1400" b="1" i="1" dirty="0"/>
              <a:t>Creating a welcome leaflet or booklet</a:t>
            </a:r>
            <a:endParaRPr lang="en-GB" sz="1400" dirty="0"/>
          </a:p>
          <a:p>
            <a:r>
              <a:rPr lang="en-GB" sz="1400" b="1" dirty="0"/>
              <a:t> </a:t>
            </a:r>
            <a:r>
              <a:rPr lang="en-GB" sz="1400" b="1" dirty="0" smtClean="0"/>
              <a:t>T </a:t>
            </a:r>
            <a:r>
              <a:rPr lang="en-GB" sz="1400" b="1" dirty="0"/>
              <a:t>explain:</a:t>
            </a:r>
            <a:r>
              <a:rPr lang="en-GB" sz="1400" dirty="0"/>
              <a:t> This activity is going to capture your ideas about helping pupils settle into our school, and feel they belong.</a:t>
            </a:r>
          </a:p>
          <a:p>
            <a:r>
              <a:rPr lang="en-GB" sz="1400" b="1" dirty="0" smtClean="0"/>
              <a:t>Activity</a:t>
            </a:r>
            <a:r>
              <a:rPr lang="en-GB" sz="1400" b="1" dirty="0"/>
              <a:t>: 10 Top Tips</a:t>
            </a:r>
            <a:r>
              <a:rPr lang="en-GB" sz="1400" dirty="0"/>
              <a:t> for new starters </a:t>
            </a:r>
            <a:r>
              <a:rPr lang="en-GB" sz="1400" dirty="0" smtClean="0"/>
              <a:t>[Slide 9]</a:t>
            </a:r>
            <a:r>
              <a:rPr lang="en-GB" sz="1400" dirty="0"/>
              <a:t> </a:t>
            </a:r>
            <a:endParaRPr lang="en-GB" sz="1400" dirty="0" smtClean="0"/>
          </a:p>
          <a:p>
            <a:r>
              <a:rPr lang="en-GB" sz="1400" b="1" dirty="0" smtClean="0"/>
              <a:t>Then </a:t>
            </a:r>
            <a:r>
              <a:rPr lang="en-GB" sz="1400" b="1" dirty="0"/>
              <a:t>design and create an advice leaflet: How to make the most of being in this school, as a Welcome leaflet </a:t>
            </a:r>
            <a:endParaRPr lang="en-GB" sz="1400" dirty="0"/>
          </a:p>
          <a:p>
            <a:r>
              <a:rPr lang="en-GB" sz="1400" dirty="0" smtClean="0"/>
              <a:t>[Slide 10]</a:t>
            </a:r>
            <a:endParaRPr lang="en-GB" sz="1400" dirty="0"/>
          </a:p>
          <a:p>
            <a:pPr marL="285750" lvl="0" indent="-285750">
              <a:buFont typeface="Arial" panose="020B0604020202020204" pitchFamily="34" charset="0"/>
              <a:buChar char="•"/>
            </a:pPr>
            <a:r>
              <a:rPr lang="en-GB" sz="1400" dirty="0"/>
              <a:t>Include your </a:t>
            </a:r>
            <a:r>
              <a:rPr lang="en-GB" sz="1400" b="1" dirty="0"/>
              <a:t>Top Tips</a:t>
            </a:r>
            <a:endParaRPr lang="en-GB" sz="1400" dirty="0"/>
          </a:p>
          <a:p>
            <a:pPr marL="285750" lvl="0" indent="-285750">
              <a:buFont typeface="Arial" panose="020B0604020202020204" pitchFamily="34" charset="0"/>
              <a:buChar char="•"/>
            </a:pPr>
            <a:r>
              <a:rPr lang="en-GB" sz="1400" dirty="0"/>
              <a:t>Maybe, as well, the </a:t>
            </a:r>
            <a:r>
              <a:rPr lang="en-GB" sz="1400" b="1" dirty="0"/>
              <a:t>10 best things</a:t>
            </a:r>
            <a:r>
              <a:rPr lang="en-GB" sz="1400" dirty="0"/>
              <a:t> about our school</a:t>
            </a:r>
          </a:p>
          <a:p>
            <a:pPr marL="285750" lvl="0" indent="-285750">
              <a:buFont typeface="Arial" panose="020B0604020202020204" pitchFamily="34" charset="0"/>
              <a:buChar char="•"/>
            </a:pPr>
            <a:r>
              <a:rPr lang="en-GB" sz="1400" dirty="0"/>
              <a:t>Where to get</a:t>
            </a:r>
            <a:r>
              <a:rPr lang="en-GB" sz="1400" b="1" dirty="0"/>
              <a:t> help</a:t>
            </a:r>
            <a:endParaRPr lang="en-GB" sz="1400" dirty="0"/>
          </a:p>
          <a:p>
            <a:r>
              <a:rPr lang="en-GB" sz="1400" dirty="0"/>
              <a:t> </a:t>
            </a:r>
            <a:r>
              <a:rPr lang="en-GB" sz="1400" b="1" dirty="0" smtClean="0"/>
              <a:t>Further </a:t>
            </a:r>
            <a:r>
              <a:rPr lang="en-GB" sz="1400" b="1" dirty="0"/>
              <a:t>Research </a:t>
            </a:r>
            <a:r>
              <a:rPr lang="en-GB" sz="1400" b="1" dirty="0" smtClean="0"/>
              <a:t>work: </a:t>
            </a:r>
            <a:r>
              <a:rPr lang="en-GB" sz="1400" dirty="0" smtClean="0"/>
              <a:t>Students </a:t>
            </a:r>
            <a:r>
              <a:rPr lang="en-GB" sz="1400" dirty="0"/>
              <a:t>could also look at how their school welcomes and accommodates children with different needs (access, language, learning, pastoral).</a:t>
            </a:r>
          </a:p>
          <a:p>
            <a:pPr lvl="0"/>
            <a:r>
              <a:rPr lang="en-GB" sz="1400" i="1" dirty="0"/>
              <a:t>Belonging to our school: what can we do to empower students / pupils at our school</a:t>
            </a:r>
            <a:r>
              <a:rPr lang="en-GB" sz="1400" i="1" dirty="0" smtClean="0"/>
              <a:t>?</a:t>
            </a:r>
            <a:endParaRPr lang="en-GB" sz="1400" i="1" dirty="0"/>
          </a:p>
          <a:p>
            <a:r>
              <a:rPr lang="en-GB" sz="1400" dirty="0"/>
              <a:t> </a:t>
            </a:r>
            <a:r>
              <a:rPr lang="en-GB" sz="1400" b="1" dirty="0" smtClean="0"/>
              <a:t>Other </a:t>
            </a:r>
            <a:r>
              <a:rPr lang="en-GB" sz="1400" b="1" dirty="0"/>
              <a:t>Ideas: Finding a ‘welcoming’ place, in our school building or </a:t>
            </a:r>
            <a:r>
              <a:rPr lang="en-GB" sz="1400" b="1" dirty="0" smtClean="0"/>
              <a:t>grounds </a:t>
            </a:r>
            <a:r>
              <a:rPr lang="en-GB" sz="1400" dirty="0" smtClean="0"/>
              <a:t>Identify </a:t>
            </a:r>
            <a:r>
              <a:rPr lang="en-GB" sz="1400" dirty="0"/>
              <a:t>a </a:t>
            </a:r>
            <a:r>
              <a:rPr lang="en-GB" sz="1400" i="1" dirty="0"/>
              <a:t>‘special place’</a:t>
            </a:r>
            <a:r>
              <a:rPr lang="en-GB" sz="1400" dirty="0"/>
              <a:t> or my ‘</a:t>
            </a:r>
            <a:r>
              <a:rPr lang="en-GB" sz="1400" i="1" dirty="0"/>
              <a:t>favourite corner’</a:t>
            </a:r>
            <a:r>
              <a:rPr lang="en-GB" sz="1400" dirty="0"/>
              <a:t> of the school. </a:t>
            </a:r>
            <a:r>
              <a:rPr lang="en-GB" sz="1400" dirty="0" smtClean="0"/>
              <a:t>Explain </a:t>
            </a:r>
            <a:r>
              <a:rPr lang="en-GB" sz="1400" dirty="0"/>
              <a:t>/ sketch it and say why it is a good place to be</a:t>
            </a:r>
            <a:r>
              <a:rPr lang="en-GB" sz="1400" dirty="0" smtClean="0"/>
              <a:t>.</a:t>
            </a:r>
          </a:p>
          <a:p>
            <a:endParaRPr lang="en-GB" sz="1400" dirty="0"/>
          </a:p>
          <a:p>
            <a:endParaRPr lang="en-GB" sz="1400" dirty="0"/>
          </a:p>
        </p:txBody>
      </p:sp>
      <p:sp>
        <p:nvSpPr>
          <p:cNvPr id="268" name="Google Shape;268;p33"/>
          <p:cNvSpPr txBox="1"/>
          <p:nvPr/>
        </p:nvSpPr>
        <p:spPr>
          <a:xfrm>
            <a:off x="6620621" y="1676427"/>
            <a:ext cx="2063594" cy="582955"/>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endParaRPr sz="1600" b="1">
              <a:solidFill>
                <a:srgbClr val="A98278"/>
              </a:solidFill>
              <a:latin typeface="Prompt"/>
              <a:ea typeface="Prompt"/>
              <a:cs typeface="Prompt"/>
              <a:sym typeface="Prompt"/>
            </a:endParaRPr>
          </a:p>
        </p:txBody>
      </p:sp>
    </p:spTree>
    <p:extLst>
      <p:ext uri="{BB962C8B-B14F-4D97-AF65-F5344CB8AC3E}">
        <p14:creationId xmlns:p14="http://schemas.microsoft.com/office/powerpoint/2010/main" val="42171630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188640"/>
            <a:ext cx="8856984" cy="6336704"/>
          </a:xfrm>
          <a:prstGeom prst="rect">
            <a:avLst/>
          </a:prstGeom>
          <a:solidFill>
            <a:schemeClr val="bg1"/>
          </a:solidFill>
          <a:ln cmpd="sng">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GB" b="1" dirty="0" smtClean="0"/>
              <a:t>Big ideas</a:t>
            </a:r>
            <a:endParaRPr lang="en-GB" b="1" dirty="0"/>
          </a:p>
        </p:txBody>
      </p:sp>
      <p:sp>
        <p:nvSpPr>
          <p:cNvPr id="3" name="Content Placeholder 2"/>
          <p:cNvSpPr>
            <a:spLocks noGrp="1"/>
          </p:cNvSpPr>
          <p:nvPr>
            <p:ph idx="1"/>
          </p:nvPr>
        </p:nvSpPr>
        <p:spPr>
          <a:xfrm>
            <a:off x="323528" y="1268760"/>
            <a:ext cx="8229600" cy="4525963"/>
          </a:xfrm>
        </p:spPr>
        <p:txBody>
          <a:bodyPr>
            <a:normAutofit fontScale="85000" lnSpcReduction="20000"/>
          </a:bodyPr>
          <a:lstStyle/>
          <a:p>
            <a:pPr marL="0" indent="0">
              <a:buNone/>
            </a:pPr>
            <a:r>
              <a:rPr lang="en-US" b="1" dirty="0" smtClean="0"/>
              <a:t>Big Idea 8 </a:t>
            </a:r>
          </a:p>
          <a:p>
            <a:pPr marL="0" indent="0">
              <a:buNone/>
            </a:pPr>
            <a:r>
              <a:rPr lang="en-US" dirty="0" smtClean="0"/>
              <a:t>The </a:t>
            </a:r>
            <a:r>
              <a:rPr lang="en-US" dirty="0"/>
              <a:t>process of migration is resulting in the creation of new culturally-diverse societies, raising questions about what diversity is and living in a diverse society. </a:t>
            </a:r>
            <a:endParaRPr lang="en-US" dirty="0" smtClean="0"/>
          </a:p>
          <a:p>
            <a:pPr marL="0" indent="0">
              <a:buNone/>
            </a:pPr>
            <a:r>
              <a:rPr lang="en-US" dirty="0" smtClean="0"/>
              <a:t>Migration </a:t>
            </a:r>
            <a:r>
              <a:rPr lang="en-US" dirty="0"/>
              <a:t>raises questions about how we see ‘ourselves’ and ‘the other’. </a:t>
            </a:r>
            <a:endParaRPr lang="en-US" dirty="0" smtClean="0"/>
          </a:p>
          <a:p>
            <a:pPr marL="0" indent="0">
              <a:buNone/>
            </a:pPr>
            <a:r>
              <a:rPr lang="en-US" dirty="0" smtClean="0"/>
              <a:t>Migrants </a:t>
            </a:r>
            <a:r>
              <a:rPr lang="en-US" dirty="0"/>
              <a:t>often face prejudice and discrimination. Some countries have addressed this with new Race Equality laws to prevent discrimination and protect people’s rights. </a:t>
            </a:r>
            <a:endParaRPr lang="en-US" dirty="0" smtClean="0"/>
          </a:p>
          <a:p>
            <a:pPr marL="0" indent="0">
              <a:buNone/>
            </a:pPr>
            <a:r>
              <a:rPr lang="en-US" dirty="0" smtClean="0"/>
              <a:t>Governments </a:t>
            </a:r>
            <a:r>
              <a:rPr lang="en-US" dirty="0"/>
              <a:t>adopt strategies to enable the integration of migrant communities</a:t>
            </a:r>
            <a:endParaRPr lang="en-GB" dirty="0"/>
          </a:p>
        </p:txBody>
      </p:sp>
    </p:spTree>
    <p:extLst>
      <p:ext uri="{BB962C8B-B14F-4D97-AF65-F5344CB8AC3E}">
        <p14:creationId xmlns:p14="http://schemas.microsoft.com/office/powerpoint/2010/main" val="22164302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132884"/>
            <a:ext cx="8856984" cy="6336704"/>
          </a:xfrm>
          <a:prstGeom prst="rect">
            <a:avLst/>
          </a:prstGeom>
          <a:solidFill>
            <a:schemeClr val="bg1"/>
          </a:solidFill>
          <a:ln cmpd="sng">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p:txBody>
          <a:bodyPr/>
          <a:lstStyle/>
          <a:p>
            <a:r>
              <a:rPr lang="en-GB" dirty="0" smtClean="0"/>
              <a:t>Session 2</a:t>
            </a:r>
            <a:endParaRPr lang="en-GB" dirty="0"/>
          </a:p>
        </p:txBody>
      </p:sp>
      <p:sp>
        <p:nvSpPr>
          <p:cNvPr id="3" name="Subtitle 2"/>
          <p:cNvSpPr>
            <a:spLocks noGrp="1"/>
          </p:cNvSpPr>
          <p:nvPr>
            <p:ph type="subTitle" idx="1"/>
          </p:nvPr>
        </p:nvSpPr>
        <p:spPr/>
        <p:txBody>
          <a:bodyPr/>
          <a:lstStyle/>
          <a:p>
            <a:r>
              <a:rPr lang="en-GB" dirty="0" smtClean="0">
                <a:solidFill>
                  <a:schemeClr val="tx1"/>
                </a:solidFill>
              </a:rPr>
              <a:t>2.1 Uprooting</a:t>
            </a:r>
            <a:endParaRPr lang="en-GB" dirty="0">
              <a:solidFill>
                <a:schemeClr val="tx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9532" y="836712"/>
            <a:ext cx="8496944" cy="5468112"/>
          </a:xfrm>
          <a:prstGeom prst="rect">
            <a:avLst/>
          </a:prstGeom>
        </p:spPr>
      </p:pic>
      <p:sp>
        <p:nvSpPr>
          <p:cNvPr id="6" name="Explosion 2 5"/>
          <p:cNvSpPr/>
          <p:nvPr/>
        </p:nvSpPr>
        <p:spPr>
          <a:xfrm>
            <a:off x="1191580" y="332656"/>
            <a:ext cx="6404756" cy="4968552"/>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dirty="0" smtClean="0"/>
          </a:p>
          <a:p>
            <a:pPr algn="ctr"/>
            <a:r>
              <a:rPr lang="en-GB" sz="2800" dirty="0" smtClean="0"/>
              <a:t>Why is it important for people to have a sense of ‘belonging’?</a:t>
            </a:r>
          </a:p>
          <a:p>
            <a:pPr algn="ctr"/>
            <a:endParaRPr lang="en-GB" dirty="0"/>
          </a:p>
        </p:txBody>
      </p:sp>
    </p:spTree>
    <p:extLst>
      <p:ext uri="{BB962C8B-B14F-4D97-AF65-F5344CB8AC3E}">
        <p14:creationId xmlns:p14="http://schemas.microsoft.com/office/powerpoint/2010/main" val="977106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188640"/>
            <a:ext cx="8856984" cy="6336704"/>
          </a:xfrm>
          <a:prstGeom prst="rect">
            <a:avLst/>
          </a:prstGeom>
          <a:solidFill>
            <a:schemeClr val="bg1"/>
          </a:solidFill>
          <a:ln cmpd="sng">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normAutofit/>
          </a:bodyPr>
          <a:lstStyle/>
          <a:p>
            <a:r>
              <a:rPr lang="en-GB" dirty="0"/>
              <a:t>Lesson </a:t>
            </a:r>
            <a:r>
              <a:rPr lang="en-GB" dirty="0" smtClean="0"/>
              <a:t>Objectives- pupils will</a:t>
            </a:r>
            <a:endParaRPr lang="en-GB" dirty="0"/>
          </a:p>
        </p:txBody>
      </p:sp>
      <p:sp>
        <p:nvSpPr>
          <p:cNvPr id="3" name="Content Placeholder 2"/>
          <p:cNvSpPr>
            <a:spLocks noGrp="1"/>
          </p:cNvSpPr>
          <p:nvPr>
            <p:ph idx="1"/>
          </p:nvPr>
        </p:nvSpPr>
        <p:spPr/>
        <p:txBody>
          <a:bodyPr>
            <a:normAutofit fontScale="92500"/>
          </a:bodyPr>
          <a:lstStyle/>
          <a:p>
            <a:pPr lvl="0"/>
            <a:r>
              <a:rPr lang="en-GB" dirty="0" smtClean="0"/>
              <a:t> develop increased awareness of different life experiences</a:t>
            </a:r>
          </a:p>
          <a:p>
            <a:pPr lvl="0"/>
            <a:r>
              <a:rPr lang="en-GB" dirty="0" smtClean="0"/>
              <a:t>understand the Sustainable Development Goal 10.2 that aims to promote inclusion of all</a:t>
            </a:r>
          </a:p>
          <a:p>
            <a:pPr>
              <a:spcBef>
                <a:spcPts val="0"/>
              </a:spcBef>
            </a:pPr>
            <a:r>
              <a:rPr lang="en-GB" dirty="0" smtClean="0"/>
              <a:t>be able to explore the concept of ‘Belonging</a:t>
            </a:r>
            <a:r>
              <a:rPr lang="en-GB" dirty="0"/>
              <a:t>’ and  show an understanding what it means to ‘belong</a:t>
            </a:r>
            <a:r>
              <a:rPr lang="en-GB" dirty="0" smtClean="0"/>
              <a:t>’</a:t>
            </a:r>
          </a:p>
          <a:p>
            <a:pPr lvl="0">
              <a:spcBef>
                <a:spcPts val="0"/>
              </a:spcBef>
            </a:pPr>
            <a:r>
              <a:rPr lang="en-GB" dirty="0" smtClean="0"/>
              <a:t> have an opportunity to reflect on the feelings of newly arrived pupils at our school</a:t>
            </a:r>
          </a:p>
          <a:p>
            <a:pPr lvl="0">
              <a:spcBef>
                <a:spcPts val="0"/>
              </a:spcBef>
            </a:pPr>
            <a:r>
              <a:rPr lang="en-GB" dirty="0" smtClean="0"/>
              <a:t> design a guide to help new pupils settle in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79512" y="188640"/>
            <a:ext cx="8856984" cy="6336704"/>
          </a:xfrm>
          <a:prstGeom prst="rect">
            <a:avLst/>
          </a:prstGeom>
          <a:solidFill>
            <a:schemeClr val="bg1"/>
          </a:solidFill>
          <a:ln cmpd="sng">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26" name="Group 2"/>
          <p:cNvGrpSpPr>
            <a:grpSpLocks/>
          </p:cNvGrpSpPr>
          <p:nvPr/>
        </p:nvGrpSpPr>
        <p:grpSpPr bwMode="auto">
          <a:xfrm>
            <a:off x="2699792" y="1484784"/>
            <a:ext cx="3434308" cy="3222966"/>
            <a:chOff x="4020" y="3600"/>
            <a:chExt cx="3900" cy="3660"/>
          </a:xfrm>
        </p:grpSpPr>
        <p:sp>
          <p:nvSpPr>
            <p:cNvPr id="1027" name="Oval 3"/>
            <p:cNvSpPr>
              <a:spLocks noChangeArrowheads="1"/>
            </p:cNvSpPr>
            <p:nvPr/>
          </p:nvSpPr>
          <p:spPr bwMode="auto">
            <a:xfrm>
              <a:off x="4230" y="4515"/>
              <a:ext cx="3495" cy="1965"/>
            </a:xfrm>
            <a:prstGeom prst="ellipse">
              <a:avLst/>
            </a:prstGeom>
            <a:solidFill>
              <a:srgbClr val="FFFFFF"/>
            </a:solidFill>
            <a:ln w="38100">
              <a:solidFill>
                <a:srgbClr val="0000FF"/>
              </a:solidFill>
              <a:round/>
              <a:headEnd/>
              <a:tailEnd/>
            </a:ln>
          </p:spPr>
          <p:txBody>
            <a:bodyPr vert="horz" wrap="square" lIns="91440" tIns="45720" rIns="91440" bIns="45720" numCol="1" anchor="ctr" anchorCtr="0" compatLnSpc="1">
              <a:prstTxWarp prst="textNoShape">
                <a:avLst/>
              </a:prstTxWarp>
            </a:bodyPr>
            <a:lstStyle/>
            <a:p>
              <a:pPr algn="ctr" fontAlgn="base"/>
              <a:r>
                <a:rPr lang="en-GB" sz="3600" b="1" dirty="0" smtClean="0">
                  <a:solidFill>
                    <a:srgbClr val="FF0000"/>
                  </a:solidFill>
                  <a:latin typeface="MV Boli" pitchFamily="2" charset="0"/>
                  <a:cs typeface="Arial" pitchFamily="34" charset="0"/>
                </a:rPr>
                <a:t>Belonging</a:t>
              </a:r>
              <a:endParaRPr kumimoji="0" lang="en-GB" sz="2600" b="1" i="0" u="none" strike="noStrike" cap="none" normalizeH="0" baseline="0" dirty="0" smtClean="0">
                <a:ln>
                  <a:noFill/>
                </a:ln>
                <a:solidFill>
                  <a:srgbClr val="FF0000"/>
                </a:solidFill>
                <a:effectLst/>
                <a:latin typeface="MV Boli" pitchFamily="2" charset="0"/>
                <a:cs typeface="Arial" pitchFamily="34" charset="0"/>
              </a:endParaRPr>
            </a:p>
          </p:txBody>
        </p:sp>
        <p:cxnSp>
          <p:nvCxnSpPr>
            <p:cNvPr id="1028" name="AutoShape 4"/>
            <p:cNvCxnSpPr>
              <a:cxnSpLocks noChangeShapeType="1"/>
            </p:cNvCxnSpPr>
            <p:nvPr/>
          </p:nvCxnSpPr>
          <p:spPr bwMode="auto">
            <a:xfrm flipV="1">
              <a:off x="7170" y="3990"/>
              <a:ext cx="750" cy="780"/>
            </a:xfrm>
            <a:prstGeom prst="straightConnector1">
              <a:avLst/>
            </a:prstGeom>
            <a:noFill/>
            <a:ln w="28575">
              <a:solidFill>
                <a:srgbClr val="FFFF00"/>
              </a:solidFill>
              <a:round/>
              <a:headEnd/>
              <a:tailEnd type="triangle" w="med" len="med"/>
            </a:ln>
          </p:spPr>
        </p:cxnSp>
        <p:cxnSp>
          <p:nvCxnSpPr>
            <p:cNvPr id="1029" name="AutoShape 5"/>
            <p:cNvCxnSpPr>
              <a:cxnSpLocks noChangeShapeType="1"/>
            </p:cNvCxnSpPr>
            <p:nvPr/>
          </p:nvCxnSpPr>
          <p:spPr bwMode="auto">
            <a:xfrm flipH="1" flipV="1">
              <a:off x="4020" y="4080"/>
              <a:ext cx="750" cy="690"/>
            </a:xfrm>
            <a:prstGeom prst="straightConnector1">
              <a:avLst/>
            </a:prstGeom>
            <a:noFill/>
            <a:ln w="28575">
              <a:solidFill>
                <a:srgbClr val="FF0000"/>
              </a:solidFill>
              <a:round/>
              <a:headEnd/>
              <a:tailEnd type="triangle" w="med" len="med"/>
            </a:ln>
          </p:spPr>
        </p:cxnSp>
        <p:cxnSp>
          <p:nvCxnSpPr>
            <p:cNvPr id="1030" name="AutoShape 6"/>
            <p:cNvCxnSpPr>
              <a:cxnSpLocks noChangeShapeType="1"/>
            </p:cNvCxnSpPr>
            <p:nvPr/>
          </p:nvCxnSpPr>
          <p:spPr bwMode="auto">
            <a:xfrm flipV="1">
              <a:off x="5955" y="3600"/>
              <a:ext cx="0" cy="915"/>
            </a:xfrm>
            <a:prstGeom prst="straightConnector1">
              <a:avLst/>
            </a:prstGeom>
            <a:noFill/>
            <a:ln w="28575">
              <a:solidFill>
                <a:srgbClr val="4E6128"/>
              </a:solidFill>
              <a:round/>
              <a:headEnd/>
              <a:tailEnd type="triangle" w="med" len="med"/>
            </a:ln>
          </p:spPr>
        </p:cxnSp>
        <p:cxnSp>
          <p:nvCxnSpPr>
            <p:cNvPr id="1031" name="AutoShape 7"/>
            <p:cNvCxnSpPr>
              <a:cxnSpLocks noChangeShapeType="1"/>
            </p:cNvCxnSpPr>
            <p:nvPr/>
          </p:nvCxnSpPr>
          <p:spPr bwMode="auto">
            <a:xfrm>
              <a:off x="7290" y="6180"/>
              <a:ext cx="630" cy="765"/>
            </a:xfrm>
            <a:prstGeom prst="straightConnector1">
              <a:avLst/>
            </a:prstGeom>
            <a:noFill/>
            <a:ln w="28575">
              <a:solidFill>
                <a:srgbClr val="974706"/>
              </a:solidFill>
              <a:round/>
              <a:headEnd/>
              <a:tailEnd type="triangle" w="med" len="med"/>
            </a:ln>
          </p:spPr>
        </p:cxnSp>
        <p:cxnSp>
          <p:nvCxnSpPr>
            <p:cNvPr id="1032" name="AutoShape 8"/>
            <p:cNvCxnSpPr>
              <a:cxnSpLocks noChangeShapeType="1"/>
            </p:cNvCxnSpPr>
            <p:nvPr/>
          </p:nvCxnSpPr>
          <p:spPr bwMode="auto">
            <a:xfrm flipH="1">
              <a:off x="4020" y="6180"/>
              <a:ext cx="750" cy="765"/>
            </a:xfrm>
            <a:prstGeom prst="straightConnector1">
              <a:avLst/>
            </a:prstGeom>
            <a:noFill/>
            <a:ln w="28575">
              <a:solidFill>
                <a:srgbClr val="7030A0"/>
              </a:solidFill>
              <a:round/>
              <a:headEnd/>
              <a:tailEnd type="triangle" w="med" len="med"/>
            </a:ln>
          </p:spPr>
        </p:cxnSp>
        <p:cxnSp>
          <p:nvCxnSpPr>
            <p:cNvPr id="1033" name="AutoShape 9"/>
            <p:cNvCxnSpPr>
              <a:cxnSpLocks noChangeShapeType="1"/>
            </p:cNvCxnSpPr>
            <p:nvPr/>
          </p:nvCxnSpPr>
          <p:spPr bwMode="auto">
            <a:xfrm>
              <a:off x="5955" y="6480"/>
              <a:ext cx="0" cy="780"/>
            </a:xfrm>
            <a:prstGeom prst="straightConnector1">
              <a:avLst/>
            </a:prstGeom>
            <a:noFill/>
            <a:ln w="28575">
              <a:solidFill>
                <a:srgbClr val="205867"/>
              </a:solidFill>
              <a:round/>
              <a:headEnd/>
              <a:tailEnd type="triangle" w="med" len="med"/>
            </a:ln>
          </p:spPr>
        </p:cxn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9512" y="188640"/>
            <a:ext cx="8856984" cy="6480720"/>
          </a:xfrm>
          <a:prstGeom prst="rect">
            <a:avLst/>
          </a:prstGeom>
          <a:solidFill>
            <a:schemeClr val="bg1"/>
          </a:solidFill>
          <a:ln cmpd="sng">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8" name="Picture 4"/>
          <p:cNvPicPr>
            <a:picLocks noChangeAspect="1" noChangeArrowheads="1"/>
          </p:cNvPicPr>
          <p:nvPr/>
        </p:nvPicPr>
        <p:blipFill>
          <a:blip r:embed="rId3" cstate="print"/>
          <a:srcRect l="15769" t="25219" r="52767" b="14735"/>
          <a:stretch>
            <a:fillRect/>
          </a:stretch>
        </p:blipFill>
        <p:spPr bwMode="auto">
          <a:xfrm>
            <a:off x="1547664" y="548680"/>
            <a:ext cx="5699274" cy="56886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188640"/>
            <a:ext cx="8856984" cy="6336704"/>
          </a:xfrm>
          <a:prstGeom prst="rect">
            <a:avLst/>
          </a:prstGeom>
          <a:solidFill>
            <a:schemeClr val="bg1"/>
          </a:solidFill>
          <a:ln cmpd="sng">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GB" dirty="0" smtClean="0"/>
              <a:t>A New School</a:t>
            </a:r>
            <a:endParaRPr lang="en-GB" dirty="0"/>
          </a:p>
        </p:txBody>
      </p:sp>
      <p:sp>
        <p:nvSpPr>
          <p:cNvPr id="3" name="Content Placeholder 2"/>
          <p:cNvSpPr>
            <a:spLocks noGrp="1"/>
          </p:cNvSpPr>
          <p:nvPr>
            <p:ph idx="1"/>
          </p:nvPr>
        </p:nvSpPr>
        <p:spPr/>
        <p:txBody>
          <a:bodyPr/>
          <a:lstStyle/>
          <a:p>
            <a:pPr lvl="0">
              <a:buNone/>
            </a:pPr>
            <a:r>
              <a:rPr lang="en-GB" dirty="0" smtClean="0"/>
              <a:t>When you transferred from Primary school, how did you </a:t>
            </a:r>
            <a:r>
              <a:rPr lang="en-GB" dirty="0" smtClean="0">
                <a:solidFill>
                  <a:srgbClr val="C00000"/>
                </a:solidFill>
              </a:rPr>
              <a:t>feel</a:t>
            </a:r>
            <a:r>
              <a:rPr lang="en-GB" dirty="0" smtClean="0"/>
              <a:t> over the summer, between schools?</a:t>
            </a:r>
          </a:p>
          <a:p>
            <a:pPr lvl="0">
              <a:buNone/>
            </a:pPr>
            <a:endParaRPr lang="en-GB" sz="3600" dirty="0" smtClean="0"/>
          </a:p>
          <a:p>
            <a:pPr lvl="0"/>
            <a:r>
              <a:rPr lang="en-GB" dirty="0" smtClean="0"/>
              <a:t>What did the schools do to help you settle in? </a:t>
            </a:r>
            <a:endParaRPr lang="en-GB" sz="3600" dirty="0" smtClean="0"/>
          </a:p>
          <a:p>
            <a:pPr lvl="1"/>
            <a:r>
              <a:rPr lang="en-GB" dirty="0" smtClean="0"/>
              <a:t>What went on in Year 5 &amp; 6,</a:t>
            </a:r>
          </a:p>
          <a:p>
            <a:pPr lvl="1"/>
            <a:r>
              <a:rPr lang="en-GB" dirty="0" smtClean="0"/>
              <a:t>then at the start of year 7?</a:t>
            </a:r>
          </a:p>
          <a:p>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188640"/>
            <a:ext cx="8856984" cy="6336704"/>
          </a:xfrm>
          <a:prstGeom prst="rect">
            <a:avLst/>
          </a:prstGeom>
          <a:solidFill>
            <a:schemeClr val="bg1"/>
          </a:solidFill>
          <a:ln cmpd="sng">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GB" dirty="0" smtClean="0"/>
              <a:t>Everyone welcome and joining in</a:t>
            </a:r>
            <a:endParaRPr lang="en-GB" dirty="0"/>
          </a:p>
        </p:txBody>
      </p:sp>
      <p:sp>
        <p:nvSpPr>
          <p:cNvPr id="3" name="Content Placeholder 2"/>
          <p:cNvSpPr>
            <a:spLocks noGrp="1"/>
          </p:cNvSpPr>
          <p:nvPr>
            <p:ph idx="1"/>
          </p:nvPr>
        </p:nvSpPr>
        <p:spPr/>
        <p:txBody>
          <a:bodyPr>
            <a:noAutofit/>
          </a:bodyPr>
          <a:lstStyle/>
          <a:p>
            <a:pPr>
              <a:buNone/>
            </a:pPr>
            <a:r>
              <a:rPr lang="en-GB" sz="2800" dirty="0" smtClean="0">
                <a:solidFill>
                  <a:srgbClr val="0070C0"/>
                </a:solidFill>
              </a:rPr>
              <a:t>Deeper reflection: </a:t>
            </a:r>
          </a:p>
          <a:p>
            <a:pPr lvl="0"/>
            <a:r>
              <a:rPr lang="en-GB" sz="2600" dirty="0" smtClean="0"/>
              <a:t>What might be stopping that pupil from joining in with the class?</a:t>
            </a:r>
          </a:p>
          <a:p>
            <a:pPr lvl="0"/>
            <a:r>
              <a:rPr lang="en-GB" sz="2600" dirty="0" smtClean="0"/>
              <a:t>What could be the result for the new pupil, </a:t>
            </a:r>
            <a:r>
              <a:rPr lang="en-GB" sz="2600" b="1" dirty="0" smtClean="0"/>
              <a:t>and</a:t>
            </a:r>
            <a:r>
              <a:rPr lang="en-GB" sz="2600" dirty="0" smtClean="0"/>
              <a:t> the class, if this went on for a long time?</a:t>
            </a:r>
          </a:p>
          <a:p>
            <a:pPr lvl="0"/>
            <a:r>
              <a:rPr lang="en-GB" sz="2600" dirty="0" smtClean="0"/>
              <a:t>What could the class do to help any newly-arrived pupils become more involved?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188640"/>
            <a:ext cx="8856984" cy="6336704"/>
          </a:xfrm>
          <a:prstGeom prst="rect">
            <a:avLst/>
          </a:prstGeom>
          <a:solidFill>
            <a:schemeClr val="bg1"/>
          </a:solidFill>
          <a:ln cmpd="sng">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GB" b="1" dirty="0" smtClean="0">
                <a:solidFill>
                  <a:srgbClr val="FF0000"/>
                </a:solidFill>
              </a:rPr>
              <a:t>10 Top Tips!</a:t>
            </a:r>
            <a:endParaRPr lang="en-GB" b="1" dirty="0">
              <a:solidFill>
                <a:srgbClr val="FF0000"/>
              </a:solidFill>
            </a:endParaRPr>
          </a:p>
        </p:txBody>
      </p:sp>
      <p:sp>
        <p:nvSpPr>
          <p:cNvPr id="3" name="Content Placeholder 2"/>
          <p:cNvSpPr>
            <a:spLocks noGrp="1"/>
          </p:cNvSpPr>
          <p:nvPr>
            <p:ph idx="1"/>
          </p:nvPr>
        </p:nvSpPr>
        <p:spPr/>
        <p:txBody>
          <a:bodyPr/>
          <a:lstStyle/>
          <a:p>
            <a:r>
              <a:rPr lang="en-GB" dirty="0" smtClean="0"/>
              <a:t>Create top tips to help new pupils settle in.</a:t>
            </a:r>
          </a:p>
          <a:p>
            <a:pPr>
              <a:buNone/>
            </a:pPr>
            <a:endParaRPr lang="en-GB" dirty="0" smtClean="0"/>
          </a:p>
          <a:p>
            <a:pPr algn="ctr">
              <a:buNone/>
            </a:pPr>
            <a:r>
              <a:rPr lang="en-GB" dirty="0" smtClean="0"/>
              <a:t>Remember, the Top Tips are for the class, </a:t>
            </a:r>
          </a:p>
          <a:p>
            <a:pPr algn="ctr">
              <a:buNone/>
            </a:pPr>
            <a:r>
              <a:rPr lang="en-GB" dirty="0" smtClean="0"/>
              <a:t>as well as the newly arrived pupil!</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522</TotalTime>
  <Words>1353</Words>
  <Application>Microsoft Office PowerPoint</Application>
  <PresentationFormat>On-screen Show (4:3)</PresentationFormat>
  <Paragraphs>164</Paragraphs>
  <Slides>16</Slides>
  <Notes>7</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Economic Migration Asylum Seekers  Lesson  1</vt:lpstr>
      <vt:lpstr>Big ideas</vt:lpstr>
      <vt:lpstr>Session 2</vt:lpstr>
      <vt:lpstr>Lesson Objectives- pupils will</vt:lpstr>
      <vt:lpstr>PowerPoint Presentation</vt:lpstr>
      <vt:lpstr>PowerPoint Presentation</vt:lpstr>
      <vt:lpstr>A New School</vt:lpstr>
      <vt:lpstr>Everyone welcome and joining in</vt:lpstr>
      <vt:lpstr>10 Top Tips!</vt:lpstr>
      <vt:lpstr>Create a Welcome leaflet!</vt:lpstr>
      <vt:lpstr>Further Thinking</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Session 1</dc:title>
  <dc:creator>Alison Clark</dc:creator>
  <cp:lastModifiedBy>Jacquie</cp:lastModifiedBy>
  <cp:revision>39</cp:revision>
  <dcterms:created xsi:type="dcterms:W3CDTF">2018-04-04T16:00:42Z</dcterms:created>
  <dcterms:modified xsi:type="dcterms:W3CDTF">2019-06-24T19:03:45Z</dcterms:modified>
</cp:coreProperties>
</file>